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6858000" cy="9144000" type="screen4x3"/>
  <p:notesSz cx="6881813" cy="100155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130" d="100"/>
          <a:sy n="130" d="100"/>
        </p:scale>
        <p:origin x="-1920" y="334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500777"/>
          </a:xfrm>
          <a:prstGeom prst="rect">
            <a:avLst/>
          </a:prstGeom>
        </p:spPr>
        <p:txBody>
          <a:bodyPr vert="horz" lIns="96551" tIns="48276" rIns="96551" bIns="48276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500777"/>
          </a:xfrm>
          <a:prstGeom prst="rect">
            <a:avLst/>
          </a:prstGeom>
        </p:spPr>
        <p:txBody>
          <a:bodyPr vert="horz" lIns="96551" tIns="48276" rIns="96551" bIns="48276" rtlCol="0"/>
          <a:lstStyle>
            <a:lvl1pPr algn="r">
              <a:defRPr sz="1300"/>
            </a:lvl1pPr>
          </a:lstStyle>
          <a:p>
            <a:fld id="{962BC96E-3495-2B48-AC5A-1BDD19C4440D}" type="datetimeFigureOut">
              <a:rPr lang="en-US" smtClean="0"/>
              <a:pPr/>
              <a:t>05/23/2013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13023"/>
            <a:ext cx="2982119" cy="500777"/>
          </a:xfrm>
          <a:prstGeom prst="rect">
            <a:avLst/>
          </a:prstGeom>
        </p:spPr>
        <p:txBody>
          <a:bodyPr vert="horz" lIns="96551" tIns="48276" rIns="96551" bIns="48276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9513023"/>
            <a:ext cx="2982119" cy="500777"/>
          </a:xfrm>
          <a:prstGeom prst="rect">
            <a:avLst/>
          </a:prstGeom>
        </p:spPr>
        <p:txBody>
          <a:bodyPr vert="horz" lIns="96551" tIns="48276" rIns="96551" bIns="48276" rtlCol="0" anchor="b"/>
          <a:lstStyle>
            <a:lvl1pPr algn="r">
              <a:defRPr sz="1300"/>
            </a:lvl1pPr>
          </a:lstStyle>
          <a:p>
            <a:fld id="{B8D881ED-8BE3-E74C-A230-3055B23DDE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8044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500777"/>
          </a:xfrm>
          <a:prstGeom prst="rect">
            <a:avLst/>
          </a:prstGeom>
        </p:spPr>
        <p:txBody>
          <a:bodyPr vert="horz" lIns="96551" tIns="48276" rIns="96551" bIns="48276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500777"/>
          </a:xfrm>
          <a:prstGeom prst="rect">
            <a:avLst/>
          </a:prstGeom>
        </p:spPr>
        <p:txBody>
          <a:bodyPr vert="horz" lIns="96551" tIns="48276" rIns="96551" bIns="48276" rtlCol="0"/>
          <a:lstStyle>
            <a:lvl1pPr algn="r">
              <a:defRPr sz="1300"/>
            </a:lvl1pPr>
          </a:lstStyle>
          <a:p>
            <a:fld id="{2CD1968D-C9D1-E74D-8270-100BDC810D4C}" type="datetimeFigureOut">
              <a:rPr lang="en-US" smtClean="0"/>
              <a:pPr/>
              <a:t>05/23/2013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33588" y="750888"/>
            <a:ext cx="2814637" cy="3756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551" tIns="48276" rIns="96551" bIns="4827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757381"/>
            <a:ext cx="5505450" cy="4506992"/>
          </a:xfrm>
          <a:prstGeom prst="rect">
            <a:avLst/>
          </a:prstGeom>
        </p:spPr>
        <p:txBody>
          <a:bodyPr vert="horz" lIns="96551" tIns="48276" rIns="96551" bIns="4827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3023"/>
            <a:ext cx="2982119" cy="500777"/>
          </a:xfrm>
          <a:prstGeom prst="rect">
            <a:avLst/>
          </a:prstGeom>
        </p:spPr>
        <p:txBody>
          <a:bodyPr vert="horz" lIns="96551" tIns="48276" rIns="96551" bIns="48276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9513023"/>
            <a:ext cx="2982119" cy="500777"/>
          </a:xfrm>
          <a:prstGeom prst="rect">
            <a:avLst/>
          </a:prstGeom>
        </p:spPr>
        <p:txBody>
          <a:bodyPr vert="horz" lIns="96551" tIns="48276" rIns="96551" bIns="48276" rtlCol="0" anchor="b"/>
          <a:lstStyle>
            <a:lvl1pPr algn="r">
              <a:defRPr sz="1300"/>
            </a:lvl1pPr>
          </a:lstStyle>
          <a:p>
            <a:fld id="{98A2FB9A-F8D1-4241-833C-A15460D539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932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5A9CC-625C-41FA-96B1-04C973DC70A3}" type="datetimeFigureOut">
              <a:rPr lang="en-US" smtClean="0"/>
              <a:pPr/>
              <a:t>05/23/2013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A0E2C-D0A5-466A-BF79-B0479D0316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5A9CC-625C-41FA-96B1-04C973DC70A3}" type="datetimeFigureOut">
              <a:rPr lang="en-US" smtClean="0"/>
              <a:pPr/>
              <a:t>05/23/2013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A0E2C-D0A5-466A-BF79-B0479D0316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5A9CC-625C-41FA-96B1-04C973DC70A3}" type="datetimeFigureOut">
              <a:rPr lang="en-US" smtClean="0"/>
              <a:pPr/>
              <a:t>05/23/2013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A0E2C-D0A5-466A-BF79-B0479D0316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5A9CC-625C-41FA-96B1-04C973DC70A3}" type="datetimeFigureOut">
              <a:rPr lang="en-US" smtClean="0"/>
              <a:pPr/>
              <a:t>05/23/2013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A0E2C-D0A5-466A-BF79-B0479D0316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5A9CC-625C-41FA-96B1-04C973DC70A3}" type="datetimeFigureOut">
              <a:rPr lang="en-US" smtClean="0"/>
              <a:pPr/>
              <a:t>05/23/2013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A0E2C-D0A5-466A-BF79-B0479D0316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5A9CC-625C-41FA-96B1-04C973DC70A3}" type="datetimeFigureOut">
              <a:rPr lang="en-US" smtClean="0"/>
              <a:pPr/>
              <a:t>05/23/2013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A0E2C-D0A5-466A-BF79-B0479D0316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5A9CC-625C-41FA-96B1-04C973DC70A3}" type="datetimeFigureOut">
              <a:rPr lang="en-US" smtClean="0"/>
              <a:pPr/>
              <a:t>05/23/2013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A0E2C-D0A5-466A-BF79-B0479D0316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5A9CC-625C-41FA-96B1-04C973DC70A3}" type="datetimeFigureOut">
              <a:rPr lang="en-US" smtClean="0"/>
              <a:pPr/>
              <a:t>05/23/2013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A0E2C-D0A5-466A-BF79-B0479D0316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5A9CC-625C-41FA-96B1-04C973DC70A3}" type="datetimeFigureOut">
              <a:rPr lang="en-US" smtClean="0"/>
              <a:pPr/>
              <a:t>05/23/2013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A0E2C-D0A5-466A-BF79-B0479D0316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5A9CC-625C-41FA-96B1-04C973DC70A3}" type="datetimeFigureOut">
              <a:rPr lang="en-US" smtClean="0"/>
              <a:pPr/>
              <a:t>05/23/2013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A0E2C-D0A5-466A-BF79-B0479D0316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5A9CC-625C-41FA-96B1-04C973DC70A3}" type="datetimeFigureOut">
              <a:rPr lang="en-US" smtClean="0"/>
              <a:pPr/>
              <a:t>05/23/2013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A0E2C-D0A5-466A-BF79-B0479D0316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E5A9CC-625C-41FA-96B1-04C973DC70A3}" type="datetimeFigureOut">
              <a:rPr lang="en-US" smtClean="0"/>
              <a:pPr/>
              <a:t>05/23/2013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5A0E2C-D0A5-466A-BF79-B0479D03165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roup 127"/>
          <p:cNvGrpSpPr/>
          <p:nvPr/>
        </p:nvGrpSpPr>
        <p:grpSpPr>
          <a:xfrm>
            <a:off x="294690" y="995361"/>
            <a:ext cx="3072377" cy="3581400"/>
            <a:chOff x="294690" y="995361"/>
            <a:chExt cx="3072377" cy="3581400"/>
          </a:xfrm>
        </p:grpSpPr>
        <p:pic>
          <p:nvPicPr>
            <p:cNvPr id="126" name="Picture 12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270" y="1956594"/>
              <a:ext cx="700289" cy="2372622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2162833" y="4051369"/>
              <a:ext cx="11525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800" dirty="0" smtClean="0"/>
                <a:t>Scan and explore. </a:t>
              </a:r>
            </a:p>
            <a:p>
              <a:pPr algn="ctr"/>
              <a:r>
                <a:rPr lang="en-AU" sz="800" dirty="0" smtClean="0"/>
                <a:t>Visit getcellarkey.com on your smartphone</a:t>
              </a:r>
              <a:endParaRPr lang="en-US" sz="800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037082" y="4041129"/>
              <a:ext cx="127342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AU" sz="1100" dirty="0" smtClean="0">
                  <a:latin typeface="Monotype Corsiva" pitchFamily="66" charset="0"/>
                </a:rPr>
                <a:t>Robert Parker’s </a:t>
              </a:r>
            </a:p>
            <a:p>
              <a:pPr algn="ctr"/>
              <a:r>
                <a:rPr lang="en-AU" sz="1200" b="1" dirty="0" smtClean="0"/>
                <a:t>WINE ADVOCATE</a:t>
              </a:r>
              <a:endParaRPr lang="en-US" sz="1200" b="1" dirty="0"/>
            </a:p>
          </p:txBody>
        </p:sp>
        <p:pic>
          <p:nvPicPr>
            <p:cNvPr id="8" name="Picture 2" descr="C:\Documents and Settings\Administrator\Desktop\Argyle Powerpoint template image white vertical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4907" y="1147759"/>
              <a:ext cx="3009900" cy="608199"/>
            </a:xfrm>
            <a:prstGeom prst="rect">
              <a:avLst/>
            </a:prstGeom>
            <a:noFill/>
          </p:spPr>
        </p:pic>
        <p:sp>
          <p:nvSpPr>
            <p:cNvPr id="2" name="Rectangle 1"/>
            <p:cNvSpPr/>
            <p:nvPr/>
          </p:nvSpPr>
          <p:spPr>
            <a:xfrm>
              <a:off x="314905" y="995361"/>
              <a:ext cx="3009901" cy="3581400"/>
            </a:xfrm>
            <a:prstGeom prst="rect">
              <a:avLst/>
            </a:prstGeom>
            <a:noFill/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94690" y="4271962"/>
              <a:ext cx="856325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700" b="1" dirty="0">
                  <a:latin typeface="+mj-lt"/>
                </a:rPr>
                <a:t>a</a:t>
              </a:r>
              <a:r>
                <a:rPr lang="en-AU" sz="700" b="1" dirty="0" smtClean="0">
                  <a:latin typeface="+mj-lt"/>
                </a:rPr>
                <a:t>rgylewinery.com</a:t>
              </a:r>
              <a:endParaRPr lang="en-US" sz="700" b="1" dirty="0">
                <a:latin typeface="+mj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078521" y="3297583"/>
              <a:ext cx="119054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4400" b="1" dirty="0" smtClean="0"/>
                <a:t>91</a:t>
              </a:r>
              <a:endParaRPr lang="en-US" sz="4400" b="1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283560" y="3802890"/>
              <a:ext cx="7804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b="1" dirty="0" smtClean="0"/>
                <a:t>points</a:t>
              </a:r>
              <a:endParaRPr lang="en-US" b="1" dirty="0"/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58006" y="2851255"/>
              <a:ext cx="990600" cy="41275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942621" y="1695341"/>
              <a:ext cx="2424446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b="1" dirty="0" smtClean="0"/>
                <a:t>2009 </a:t>
              </a:r>
              <a:r>
                <a:rPr lang="en-AU" b="1" dirty="0" smtClean="0"/>
                <a:t>ARGYLE Brut Rosé</a:t>
              </a:r>
            </a:p>
            <a:p>
              <a:r>
                <a:rPr lang="en-AU" sz="1600" dirty="0" smtClean="0"/>
                <a:t>Willamette Valley, OR</a:t>
              </a:r>
              <a:endParaRPr lang="en-US" sz="1600" dirty="0"/>
            </a:p>
          </p:txBody>
        </p:sp>
        <p:pic>
          <p:nvPicPr>
            <p:cNvPr id="127" name="Picture 12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9068" y="3189728"/>
              <a:ext cx="938098" cy="938098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973030" y="2251090"/>
              <a:ext cx="223413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AU" sz="800" dirty="0" smtClean="0"/>
                <a:t>“Strikingly </a:t>
              </a:r>
              <a:r>
                <a:rPr lang="en-AU" sz="800" dirty="0"/>
                <a:t>redolent of a florist’s shop in its combination of illusive floral perfume with greenery, as well as intimating the cherry, red raspberry, and almond paste that then lusciously and buoyantly inform the </a:t>
              </a:r>
              <a:endParaRPr lang="en-AU" sz="800" dirty="0" smtClean="0"/>
            </a:p>
            <a:p>
              <a:pPr algn="just"/>
              <a:r>
                <a:rPr lang="en-AU" sz="800" dirty="0" smtClean="0"/>
                <a:t>palate….finishes </a:t>
              </a:r>
              <a:r>
                <a:rPr lang="en-AU" sz="800" dirty="0"/>
                <a:t>with </a:t>
              </a:r>
              <a:endParaRPr lang="en-AU" sz="800" dirty="0" smtClean="0"/>
            </a:p>
            <a:p>
              <a:pPr algn="just"/>
              <a:r>
                <a:rPr lang="en-AU" sz="800" dirty="0" smtClean="0"/>
                <a:t>admirable </a:t>
              </a:r>
              <a:r>
                <a:rPr lang="en-AU" sz="800" dirty="0"/>
                <a:t>persistence </a:t>
              </a:r>
              <a:endParaRPr lang="en-AU" sz="800" dirty="0" smtClean="0"/>
            </a:p>
            <a:p>
              <a:pPr algn="just"/>
              <a:r>
                <a:rPr lang="en-AU" sz="800" dirty="0" smtClean="0"/>
                <a:t>and </a:t>
              </a:r>
              <a:r>
                <a:rPr lang="en-AU" sz="800" dirty="0"/>
                <a:t>at once soothingly </a:t>
              </a:r>
              <a:endParaRPr lang="en-AU" sz="800" dirty="0" smtClean="0"/>
            </a:p>
            <a:p>
              <a:pPr algn="just"/>
              <a:r>
                <a:rPr lang="en-AU" sz="800" dirty="0" smtClean="0"/>
                <a:t>and </a:t>
              </a:r>
              <a:r>
                <a:rPr lang="en-AU" sz="800" dirty="0"/>
                <a:t>vivaciously</a:t>
              </a:r>
              <a:r>
                <a:rPr lang="en-AU" sz="800" dirty="0" smtClean="0"/>
                <a:t>.”</a:t>
              </a:r>
              <a:endParaRPr lang="en-US" sz="800" dirty="0"/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3480912" y="995361"/>
            <a:ext cx="3072377" cy="3581400"/>
            <a:chOff x="294690" y="995361"/>
            <a:chExt cx="3072377" cy="3581400"/>
          </a:xfrm>
        </p:grpSpPr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270" y="1956594"/>
              <a:ext cx="700289" cy="2372622"/>
            </a:xfrm>
            <a:prstGeom prst="rect">
              <a:avLst/>
            </a:prstGeom>
          </p:spPr>
        </p:pic>
        <p:sp>
          <p:nvSpPr>
            <p:cNvPr id="56" name="TextBox 55"/>
            <p:cNvSpPr txBox="1"/>
            <p:nvPr/>
          </p:nvSpPr>
          <p:spPr>
            <a:xfrm>
              <a:off x="2162833" y="4051369"/>
              <a:ext cx="11525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800" dirty="0" smtClean="0"/>
                <a:t>Scan and explore. </a:t>
              </a:r>
            </a:p>
            <a:p>
              <a:pPr algn="ctr"/>
              <a:r>
                <a:rPr lang="en-AU" sz="800" dirty="0" smtClean="0"/>
                <a:t>Visit getcellarkey.com on your smartphone</a:t>
              </a:r>
              <a:endParaRPr lang="en-US" sz="800" dirty="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1037082" y="4041129"/>
              <a:ext cx="127342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AU" sz="1100" dirty="0" smtClean="0">
                  <a:latin typeface="Monotype Corsiva" pitchFamily="66" charset="0"/>
                </a:rPr>
                <a:t>Robert Parker’s </a:t>
              </a:r>
            </a:p>
            <a:p>
              <a:pPr algn="ctr"/>
              <a:r>
                <a:rPr lang="en-AU" sz="1200" b="1" dirty="0" smtClean="0"/>
                <a:t>WINE ADVOCATE</a:t>
              </a:r>
              <a:endParaRPr lang="en-US" sz="1200" b="1" dirty="0"/>
            </a:p>
          </p:txBody>
        </p:sp>
        <p:pic>
          <p:nvPicPr>
            <p:cNvPr id="58" name="Picture 2" descr="C:\Documents and Settings\Administrator\Desktop\Argyle Powerpoint template image white vertical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4907" y="1147759"/>
              <a:ext cx="3009900" cy="608199"/>
            </a:xfrm>
            <a:prstGeom prst="rect">
              <a:avLst/>
            </a:prstGeom>
            <a:noFill/>
          </p:spPr>
        </p:pic>
        <p:sp>
          <p:nvSpPr>
            <p:cNvPr id="59" name="Rectangle 58"/>
            <p:cNvSpPr/>
            <p:nvPr/>
          </p:nvSpPr>
          <p:spPr>
            <a:xfrm>
              <a:off x="314905" y="995361"/>
              <a:ext cx="3009901" cy="3581400"/>
            </a:xfrm>
            <a:prstGeom prst="rect">
              <a:avLst/>
            </a:prstGeom>
            <a:noFill/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294690" y="4271962"/>
              <a:ext cx="856325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700" b="1" dirty="0">
                  <a:latin typeface="+mj-lt"/>
                </a:rPr>
                <a:t>a</a:t>
              </a:r>
              <a:r>
                <a:rPr lang="en-AU" sz="700" b="1" dirty="0" smtClean="0">
                  <a:latin typeface="+mj-lt"/>
                </a:rPr>
                <a:t>rgylewinery.com</a:t>
              </a:r>
              <a:endParaRPr lang="en-US" sz="700" b="1" dirty="0">
                <a:latin typeface="+mj-lt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1078521" y="3297583"/>
              <a:ext cx="119054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4400" b="1" dirty="0" smtClean="0"/>
                <a:t>91</a:t>
              </a:r>
              <a:endParaRPr lang="en-US" sz="4400" b="1" dirty="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1283560" y="3802890"/>
              <a:ext cx="7804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b="1" dirty="0" smtClean="0"/>
                <a:t>points</a:t>
              </a:r>
              <a:endParaRPr lang="en-US" b="1" dirty="0"/>
            </a:p>
          </p:txBody>
        </p:sp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58006" y="2851255"/>
              <a:ext cx="990600" cy="412750"/>
            </a:xfrm>
            <a:prstGeom prst="rect">
              <a:avLst/>
            </a:prstGeom>
          </p:spPr>
        </p:pic>
        <p:sp>
          <p:nvSpPr>
            <p:cNvPr id="64" name="TextBox 63"/>
            <p:cNvSpPr txBox="1"/>
            <p:nvPr/>
          </p:nvSpPr>
          <p:spPr>
            <a:xfrm>
              <a:off x="942621" y="1695341"/>
              <a:ext cx="2424446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b="1" dirty="0" smtClean="0"/>
                <a:t>2009 </a:t>
              </a:r>
              <a:r>
                <a:rPr lang="en-AU" b="1" dirty="0" smtClean="0"/>
                <a:t>ARGYLE Brut Rosé</a:t>
              </a:r>
            </a:p>
            <a:p>
              <a:r>
                <a:rPr lang="en-AU" sz="1600" dirty="0" smtClean="0"/>
                <a:t>Willamette Valley, OR</a:t>
              </a:r>
              <a:endParaRPr lang="en-US" sz="1600" dirty="0"/>
            </a:p>
          </p:txBody>
        </p:sp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9068" y="3189728"/>
              <a:ext cx="938098" cy="938098"/>
            </a:xfrm>
            <a:prstGeom prst="rect">
              <a:avLst/>
            </a:prstGeom>
          </p:spPr>
        </p:pic>
        <p:sp>
          <p:nvSpPr>
            <p:cNvPr id="66" name="TextBox 65"/>
            <p:cNvSpPr txBox="1"/>
            <p:nvPr/>
          </p:nvSpPr>
          <p:spPr>
            <a:xfrm>
              <a:off x="973030" y="2251090"/>
              <a:ext cx="223413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AU" sz="800" dirty="0" smtClean="0"/>
                <a:t>“Strikingly </a:t>
              </a:r>
              <a:r>
                <a:rPr lang="en-AU" sz="800" dirty="0"/>
                <a:t>redolent of a florist’s shop in its combination of illusive floral perfume with greenery, as well as intimating the cherry, red raspberry, and almond paste that then lusciously and buoyantly inform the </a:t>
              </a:r>
              <a:endParaRPr lang="en-AU" sz="800" dirty="0" smtClean="0"/>
            </a:p>
            <a:p>
              <a:pPr algn="just"/>
              <a:r>
                <a:rPr lang="en-AU" sz="800" dirty="0" smtClean="0"/>
                <a:t>palate….finishes </a:t>
              </a:r>
              <a:r>
                <a:rPr lang="en-AU" sz="800" dirty="0"/>
                <a:t>with </a:t>
              </a:r>
              <a:endParaRPr lang="en-AU" sz="800" dirty="0" smtClean="0"/>
            </a:p>
            <a:p>
              <a:pPr algn="just"/>
              <a:r>
                <a:rPr lang="en-AU" sz="800" dirty="0" smtClean="0"/>
                <a:t>admirable </a:t>
              </a:r>
              <a:r>
                <a:rPr lang="en-AU" sz="800" dirty="0"/>
                <a:t>persistence </a:t>
              </a:r>
              <a:endParaRPr lang="en-AU" sz="800" dirty="0" smtClean="0"/>
            </a:p>
            <a:p>
              <a:pPr algn="just"/>
              <a:r>
                <a:rPr lang="en-AU" sz="800" dirty="0" smtClean="0"/>
                <a:t>and </a:t>
              </a:r>
              <a:r>
                <a:rPr lang="en-AU" sz="800" dirty="0"/>
                <a:t>at once soothingly </a:t>
              </a:r>
              <a:endParaRPr lang="en-AU" sz="800" dirty="0" smtClean="0"/>
            </a:p>
            <a:p>
              <a:pPr algn="just"/>
              <a:r>
                <a:rPr lang="en-AU" sz="800" dirty="0" smtClean="0"/>
                <a:t>and </a:t>
              </a:r>
              <a:r>
                <a:rPr lang="en-AU" sz="800" dirty="0"/>
                <a:t>vivaciously</a:t>
              </a:r>
              <a:r>
                <a:rPr lang="en-AU" sz="800" dirty="0" smtClean="0"/>
                <a:t>.”</a:t>
              </a:r>
              <a:endParaRPr lang="en-US" sz="800" dirty="0"/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294690" y="4811316"/>
            <a:ext cx="3072377" cy="3581400"/>
            <a:chOff x="294690" y="995361"/>
            <a:chExt cx="3072377" cy="3581400"/>
          </a:xfrm>
        </p:grpSpPr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270" y="1956594"/>
              <a:ext cx="700289" cy="2372622"/>
            </a:xfrm>
            <a:prstGeom prst="rect">
              <a:avLst/>
            </a:prstGeom>
          </p:spPr>
        </p:pic>
        <p:sp>
          <p:nvSpPr>
            <p:cNvPr id="69" name="TextBox 68"/>
            <p:cNvSpPr txBox="1"/>
            <p:nvPr/>
          </p:nvSpPr>
          <p:spPr>
            <a:xfrm>
              <a:off x="2162833" y="4051369"/>
              <a:ext cx="11525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800" dirty="0" smtClean="0"/>
                <a:t>Scan and explore. </a:t>
              </a:r>
            </a:p>
            <a:p>
              <a:pPr algn="ctr"/>
              <a:r>
                <a:rPr lang="en-AU" sz="800" dirty="0" smtClean="0"/>
                <a:t>Visit getcellarkey.com on your smartphone</a:t>
              </a:r>
              <a:endParaRPr lang="en-US" sz="800" dirty="0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1037082" y="4041129"/>
              <a:ext cx="127342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AU" sz="1100" dirty="0" smtClean="0">
                  <a:latin typeface="Monotype Corsiva" pitchFamily="66" charset="0"/>
                </a:rPr>
                <a:t>Robert Parker’s </a:t>
              </a:r>
            </a:p>
            <a:p>
              <a:pPr algn="ctr"/>
              <a:r>
                <a:rPr lang="en-AU" sz="1200" b="1" dirty="0" smtClean="0"/>
                <a:t>WINE ADVOCATE</a:t>
              </a:r>
              <a:endParaRPr lang="en-US" sz="1200" b="1" dirty="0"/>
            </a:p>
          </p:txBody>
        </p:sp>
        <p:pic>
          <p:nvPicPr>
            <p:cNvPr id="71" name="Picture 2" descr="C:\Documents and Settings\Administrator\Desktop\Argyle Powerpoint template image white vertical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4907" y="1147759"/>
              <a:ext cx="3009900" cy="608199"/>
            </a:xfrm>
            <a:prstGeom prst="rect">
              <a:avLst/>
            </a:prstGeom>
            <a:noFill/>
          </p:spPr>
        </p:pic>
        <p:sp>
          <p:nvSpPr>
            <p:cNvPr id="72" name="Rectangle 71"/>
            <p:cNvSpPr/>
            <p:nvPr/>
          </p:nvSpPr>
          <p:spPr>
            <a:xfrm>
              <a:off x="314905" y="995361"/>
              <a:ext cx="3009901" cy="3581400"/>
            </a:xfrm>
            <a:prstGeom prst="rect">
              <a:avLst/>
            </a:prstGeom>
            <a:noFill/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294690" y="4271962"/>
              <a:ext cx="856325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700" b="1" dirty="0">
                  <a:latin typeface="+mj-lt"/>
                </a:rPr>
                <a:t>a</a:t>
              </a:r>
              <a:r>
                <a:rPr lang="en-AU" sz="700" b="1" dirty="0" smtClean="0">
                  <a:latin typeface="+mj-lt"/>
                </a:rPr>
                <a:t>rgylewinery.com</a:t>
              </a:r>
              <a:endParaRPr lang="en-US" sz="700" b="1" dirty="0">
                <a:latin typeface="+mj-lt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1078521" y="3297583"/>
              <a:ext cx="119054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4400" b="1" dirty="0" smtClean="0"/>
                <a:t>91</a:t>
              </a:r>
              <a:endParaRPr lang="en-US" sz="4400" b="1" dirty="0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1283560" y="3802890"/>
              <a:ext cx="7804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b="1" dirty="0" smtClean="0"/>
                <a:t>points</a:t>
              </a:r>
              <a:endParaRPr lang="en-US" b="1" dirty="0"/>
            </a:p>
          </p:txBody>
        </p:sp>
        <p:pic>
          <p:nvPicPr>
            <p:cNvPr id="76" name="Picture 7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58006" y="2851255"/>
              <a:ext cx="990600" cy="412750"/>
            </a:xfrm>
            <a:prstGeom prst="rect">
              <a:avLst/>
            </a:prstGeom>
          </p:spPr>
        </p:pic>
        <p:sp>
          <p:nvSpPr>
            <p:cNvPr id="77" name="TextBox 76"/>
            <p:cNvSpPr txBox="1"/>
            <p:nvPr/>
          </p:nvSpPr>
          <p:spPr>
            <a:xfrm>
              <a:off x="942621" y="1695341"/>
              <a:ext cx="2424446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b="1" dirty="0" smtClean="0"/>
                <a:t>2009 </a:t>
              </a:r>
              <a:r>
                <a:rPr lang="en-AU" b="1" dirty="0" smtClean="0"/>
                <a:t>ARGYLE Brut Rosé</a:t>
              </a:r>
            </a:p>
            <a:p>
              <a:r>
                <a:rPr lang="en-AU" sz="1600" dirty="0" smtClean="0"/>
                <a:t>Willamette Valley, OR</a:t>
              </a:r>
              <a:endParaRPr lang="en-US" sz="1600" dirty="0"/>
            </a:p>
          </p:txBody>
        </p:sp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9068" y="3189728"/>
              <a:ext cx="938098" cy="938098"/>
            </a:xfrm>
            <a:prstGeom prst="rect">
              <a:avLst/>
            </a:prstGeom>
          </p:spPr>
        </p:pic>
        <p:sp>
          <p:nvSpPr>
            <p:cNvPr id="79" name="TextBox 78"/>
            <p:cNvSpPr txBox="1"/>
            <p:nvPr/>
          </p:nvSpPr>
          <p:spPr>
            <a:xfrm>
              <a:off x="973030" y="2251090"/>
              <a:ext cx="223413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AU" sz="800" dirty="0" smtClean="0"/>
                <a:t>“Strikingly </a:t>
              </a:r>
              <a:r>
                <a:rPr lang="en-AU" sz="800" dirty="0"/>
                <a:t>redolent of a florist’s shop in its combination of illusive floral perfume with greenery, as well as intimating the cherry, red raspberry, and almond paste that then lusciously and buoyantly inform the </a:t>
              </a:r>
              <a:endParaRPr lang="en-AU" sz="800" dirty="0" smtClean="0"/>
            </a:p>
            <a:p>
              <a:pPr algn="just"/>
              <a:r>
                <a:rPr lang="en-AU" sz="800" dirty="0" smtClean="0"/>
                <a:t>palate….finishes </a:t>
              </a:r>
              <a:r>
                <a:rPr lang="en-AU" sz="800" dirty="0"/>
                <a:t>with </a:t>
              </a:r>
              <a:endParaRPr lang="en-AU" sz="800" dirty="0" smtClean="0"/>
            </a:p>
            <a:p>
              <a:pPr algn="just"/>
              <a:r>
                <a:rPr lang="en-AU" sz="800" dirty="0" smtClean="0"/>
                <a:t>admirable </a:t>
              </a:r>
              <a:r>
                <a:rPr lang="en-AU" sz="800" dirty="0"/>
                <a:t>persistence </a:t>
              </a:r>
              <a:endParaRPr lang="en-AU" sz="800" dirty="0" smtClean="0"/>
            </a:p>
            <a:p>
              <a:pPr algn="just"/>
              <a:r>
                <a:rPr lang="en-AU" sz="800" dirty="0" smtClean="0"/>
                <a:t>and </a:t>
              </a:r>
              <a:r>
                <a:rPr lang="en-AU" sz="800" dirty="0"/>
                <a:t>at once soothingly </a:t>
              </a:r>
              <a:endParaRPr lang="en-AU" sz="800" dirty="0" smtClean="0"/>
            </a:p>
            <a:p>
              <a:pPr algn="just"/>
              <a:r>
                <a:rPr lang="en-AU" sz="800" dirty="0" smtClean="0"/>
                <a:t>and </a:t>
              </a:r>
              <a:r>
                <a:rPr lang="en-AU" sz="800" dirty="0"/>
                <a:t>vivaciously</a:t>
              </a:r>
              <a:r>
                <a:rPr lang="en-AU" sz="800" dirty="0" smtClean="0"/>
                <a:t>.”</a:t>
              </a:r>
              <a:endParaRPr lang="en-US" sz="800" dirty="0"/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3469888" y="4812783"/>
            <a:ext cx="3072377" cy="3581400"/>
            <a:chOff x="294690" y="995361"/>
            <a:chExt cx="3072377" cy="3581400"/>
          </a:xfrm>
        </p:grpSpPr>
        <p:pic>
          <p:nvPicPr>
            <p:cNvPr id="81" name="Picture 8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270" y="1956594"/>
              <a:ext cx="700289" cy="2372622"/>
            </a:xfrm>
            <a:prstGeom prst="rect">
              <a:avLst/>
            </a:prstGeom>
          </p:spPr>
        </p:pic>
        <p:sp>
          <p:nvSpPr>
            <p:cNvPr id="82" name="TextBox 81"/>
            <p:cNvSpPr txBox="1"/>
            <p:nvPr/>
          </p:nvSpPr>
          <p:spPr>
            <a:xfrm>
              <a:off x="2162833" y="4051369"/>
              <a:ext cx="11525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800" dirty="0" smtClean="0"/>
                <a:t>Scan and explore. </a:t>
              </a:r>
            </a:p>
            <a:p>
              <a:pPr algn="ctr"/>
              <a:r>
                <a:rPr lang="en-AU" sz="800" dirty="0" smtClean="0"/>
                <a:t>Visit getcellarkey.com on your smartphone</a:t>
              </a:r>
              <a:endParaRPr lang="en-US" sz="800" dirty="0"/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1037082" y="4041129"/>
              <a:ext cx="127342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AU" sz="1100" dirty="0" smtClean="0">
                  <a:latin typeface="Monotype Corsiva" pitchFamily="66" charset="0"/>
                </a:rPr>
                <a:t>Robert Parker’s </a:t>
              </a:r>
            </a:p>
            <a:p>
              <a:pPr algn="ctr"/>
              <a:r>
                <a:rPr lang="en-AU" sz="1200" b="1" dirty="0" smtClean="0"/>
                <a:t>WINE ADVOCATE</a:t>
              </a:r>
              <a:endParaRPr lang="en-US" sz="1200" b="1" dirty="0"/>
            </a:p>
          </p:txBody>
        </p:sp>
        <p:pic>
          <p:nvPicPr>
            <p:cNvPr id="84" name="Picture 2" descr="C:\Documents and Settings\Administrator\Desktop\Argyle Powerpoint template image white vertical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4907" y="1147759"/>
              <a:ext cx="3009900" cy="608199"/>
            </a:xfrm>
            <a:prstGeom prst="rect">
              <a:avLst/>
            </a:prstGeom>
            <a:noFill/>
          </p:spPr>
        </p:pic>
        <p:sp>
          <p:nvSpPr>
            <p:cNvPr id="85" name="Rectangle 84"/>
            <p:cNvSpPr/>
            <p:nvPr/>
          </p:nvSpPr>
          <p:spPr>
            <a:xfrm>
              <a:off x="314905" y="995361"/>
              <a:ext cx="3009901" cy="3581400"/>
            </a:xfrm>
            <a:prstGeom prst="rect">
              <a:avLst/>
            </a:prstGeom>
            <a:noFill/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294690" y="4271962"/>
              <a:ext cx="856325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700" b="1" dirty="0">
                  <a:latin typeface="+mj-lt"/>
                </a:rPr>
                <a:t>a</a:t>
              </a:r>
              <a:r>
                <a:rPr lang="en-AU" sz="700" b="1" dirty="0" smtClean="0">
                  <a:latin typeface="+mj-lt"/>
                </a:rPr>
                <a:t>rgylewinery.com</a:t>
              </a:r>
              <a:endParaRPr lang="en-US" sz="700" b="1" dirty="0">
                <a:latin typeface="+mj-lt"/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1078521" y="3297583"/>
              <a:ext cx="119054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4400" b="1" dirty="0" smtClean="0"/>
                <a:t>91</a:t>
              </a:r>
              <a:endParaRPr lang="en-US" sz="4400" b="1" dirty="0"/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1283560" y="3802890"/>
              <a:ext cx="7804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b="1" dirty="0" smtClean="0"/>
                <a:t>points</a:t>
              </a:r>
              <a:endParaRPr lang="en-US" b="1" dirty="0"/>
            </a:p>
          </p:txBody>
        </p:sp>
        <p:pic>
          <p:nvPicPr>
            <p:cNvPr id="89" name="Picture 8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58006" y="2851255"/>
              <a:ext cx="990600" cy="412750"/>
            </a:xfrm>
            <a:prstGeom prst="rect">
              <a:avLst/>
            </a:prstGeom>
          </p:spPr>
        </p:pic>
        <p:sp>
          <p:nvSpPr>
            <p:cNvPr id="90" name="TextBox 89"/>
            <p:cNvSpPr txBox="1"/>
            <p:nvPr/>
          </p:nvSpPr>
          <p:spPr>
            <a:xfrm>
              <a:off x="942621" y="1695341"/>
              <a:ext cx="2424446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b="1" dirty="0" smtClean="0"/>
                <a:t>2009 </a:t>
              </a:r>
              <a:r>
                <a:rPr lang="en-AU" b="1" dirty="0" smtClean="0"/>
                <a:t>ARGYLE Brut Rosé</a:t>
              </a:r>
            </a:p>
            <a:p>
              <a:r>
                <a:rPr lang="en-AU" sz="1600" dirty="0" smtClean="0"/>
                <a:t>Willamette Valley, OR</a:t>
              </a:r>
              <a:endParaRPr lang="en-US" sz="1600" dirty="0"/>
            </a:p>
          </p:txBody>
        </p:sp>
        <p:pic>
          <p:nvPicPr>
            <p:cNvPr id="91" name="Picture 9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9068" y="3189728"/>
              <a:ext cx="938098" cy="938098"/>
            </a:xfrm>
            <a:prstGeom prst="rect">
              <a:avLst/>
            </a:prstGeom>
          </p:spPr>
        </p:pic>
        <p:sp>
          <p:nvSpPr>
            <p:cNvPr id="92" name="TextBox 91"/>
            <p:cNvSpPr txBox="1"/>
            <p:nvPr/>
          </p:nvSpPr>
          <p:spPr>
            <a:xfrm>
              <a:off x="973030" y="2251090"/>
              <a:ext cx="223413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AU" sz="800" dirty="0" smtClean="0"/>
                <a:t>“Strikingly </a:t>
              </a:r>
              <a:r>
                <a:rPr lang="en-AU" sz="800" dirty="0"/>
                <a:t>redolent of a florist’s shop in its combination of illusive floral perfume with greenery, as well as intimating the cherry, red raspberry, and almond paste that then lusciously and buoyantly inform the </a:t>
              </a:r>
              <a:endParaRPr lang="en-AU" sz="800" dirty="0" smtClean="0"/>
            </a:p>
            <a:p>
              <a:pPr algn="just"/>
              <a:r>
                <a:rPr lang="en-AU" sz="800" dirty="0" smtClean="0"/>
                <a:t>palate….finishes </a:t>
              </a:r>
              <a:r>
                <a:rPr lang="en-AU" sz="800" dirty="0"/>
                <a:t>with </a:t>
              </a:r>
              <a:endParaRPr lang="en-AU" sz="800" dirty="0" smtClean="0"/>
            </a:p>
            <a:p>
              <a:pPr algn="just"/>
              <a:r>
                <a:rPr lang="en-AU" sz="800" dirty="0" smtClean="0"/>
                <a:t>admirable </a:t>
              </a:r>
              <a:r>
                <a:rPr lang="en-AU" sz="800" dirty="0"/>
                <a:t>persistence </a:t>
              </a:r>
              <a:endParaRPr lang="en-AU" sz="800" dirty="0" smtClean="0"/>
            </a:p>
            <a:p>
              <a:pPr algn="just"/>
              <a:r>
                <a:rPr lang="en-AU" sz="800" dirty="0" smtClean="0"/>
                <a:t>and </a:t>
              </a:r>
              <a:r>
                <a:rPr lang="en-AU" sz="800" dirty="0"/>
                <a:t>at once soothingly </a:t>
              </a:r>
              <a:endParaRPr lang="en-AU" sz="800" dirty="0" smtClean="0"/>
            </a:p>
            <a:p>
              <a:pPr algn="just"/>
              <a:r>
                <a:rPr lang="en-AU" sz="800" dirty="0" smtClean="0"/>
                <a:t>and </a:t>
              </a:r>
              <a:r>
                <a:rPr lang="en-AU" sz="800" dirty="0"/>
                <a:t>vivaciously</a:t>
              </a:r>
              <a:r>
                <a:rPr lang="en-AU" sz="800" dirty="0" smtClean="0"/>
                <a:t>.”</a:t>
              </a:r>
              <a:endParaRPr lang="en-US" sz="8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rgyle Template vertic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Argyle Template vertical</Template>
  <TotalTime>165</TotalTime>
  <Words>296</Words>
  <Application>Microsoft Office PowerPoint</Application>
  <PresentationFormat>On-screen Show (4:3)</PresentationFormat>
  <Paragraphs>56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Argyle Template vertical</vt:lpstr>
      <vt:lpstr>PowerPoint Presentation</vt:lpstr>
    </vt:vector>
  </TitlesOfParts>
  <Company>Lion Pty Ltd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Monique Katchor</dc:creator>
  <cp:lastModifiedBy>Monique Katchor</cp:lastModifiedBy>
  <cp:revision>17</cp:revision>
  <cp:lastPrinted>2012-04-11T22:52:23Z</cp:lastPrinted>
  <dcterms:created xsi:type="dcterms:W3CDTF">2012-04-10T22:51:24Z</dcterms:created>
  <dcterms:modified xsi:type="dcterms:W3CDTF">2013-05-23T21:50:09Z</dcterms:modified>
</cp:coreProperties>
</file>