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144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562" y="7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62BC96E-3495-2B48-AC5A-1BDD19C4440D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B8D881ED-8BE3-E74C-A230-3055B23DDE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0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2CD1968D-C9D1-E74D-8270-100BDC810D4C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7381"/>
            <a:ext cx="5505450" cy="4506992"/>
          </a:xfrm>
          <a:prstGeom prst="rect">
            <a:avLst/>
          </a:prstGeom>
        </p:spPr>
        <p:txBody>
          <a:bodyPr vert="horz" lIns="96551" tIns="48276" rIns="96551" bIns="48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98A2FB9A-F8D1-4241-833C-A15460D539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A9CC-625C-41FA-96B1-04C973DC70A3}" type="datetimeFigureOut">
              <a:rPr lang="en-US" smtClean="0"/>
              <a:pPr/>
              <a:t>04/12/2012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A0E2C-D0A5-466A-BF79-B0479D031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4" descr="200X_NHCH_bot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36" y="5802926"/>
            <a:ext cx="617339" cy="22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14" descr="200X_NHCH_bot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" y="5790627"/>
            <a:ext cx="617339" cy="22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14" descr="200X_NHCH_bot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75" y="2016855"/>
            <a:ext cx="617339" cy="22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14" descr="200X_NHCH_bot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7" y="2020258"/>
            <a:ext cx="617339" cy="22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94690" y="995361"/>
            <a:ext cx="3188859" cy="3581400"/>
            <a:chOff x="294690" y="995361"/>
            <a:chExt cx="3188859" cy="3581400"/>
          </a:xfrm>
        </p:grpSpPr>
        <p:sp>
          <p:nvSpPr>
            <p:cNvPr id="5" name="TextBox 4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9946" y="2297257"/>
              <a:ext cx="2301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"Argyle’s 2009 Chardonnay Nuthouse exhibits aromas of ripe pear, melon, baking spices, and hazelnuts. In the glass it displays excellent acidity, </a:t>
              </a:r>
              <a:r>
                <a:rPr lang="en-AU" sz="800" dirty="0" err="1"/>
                <a:t>savory</a:t>
              </a:r>
              <a:r>
                <a:rPr lang="en-AU" sz="800" dirty="0"/>
                <a:t> </a:t>
              </a:r>
              <a:r>
                <a:rPr lang="en-AU" sz="800" dirty="0" err="1"/>
                <a:t>flavors</a:t>
              </a:r>
              <a:r>
                <a:rPr lang="en-AU" sz="800" dirty="0"/>
                <a:t>, and a voluptuous personality. Nicely balanced and </a:t>
              </a:r>
              <a:endParaRPr lang="en-AU" sz="800" dirty="0" smtClean="0"/>
            </a:p>
            <a:p>
              <a:r>
                <a:rPr lang="en-AU" sz="800" dirty="0" smtClean="0"/>
                <a:t>lengthy</a:t>
              </a:r>
              <a:r>
                <a:rPr lang="en-AU" sz="800" dirty="0"/>
                <a:t>, it will provide </a:t>
              </a:r>
              <a:endParaRPr lang="en-AU" sz="800" dirty="0" smtClean="0"/>
            </a:p>
            <a:p>
              <a:r>
                <a:rPr lang="en-AU" sz="800" dirty="0" smtClean="0"/>
                <a:t>pleasure </a:t>
              </a:r>
              <a:r>
                <a:rPr lang="en-AU" sz="800" dirty="0"/>
                <a:t>over the next </a:t>
              </a:r>
              <a:endParaRPr lang="en-AU" sz="800" dirty="0" smtClean="0"/>
            </a:p>
            <a:p>
              <a:r>
                <a:rPr lang="en-AU" sz="800" dirty="0" smtClean="0"/>
                <a:t>5-6 </a:t>
              </a:r>
              <a:r>
                <a:rPr lang="en-AU" sz="800" dirty="0"/>
                <a:t>years if not longer</a:t>
              </a:r>
              <a:r>
                <a:rPr lang="en-AU" sz="800" dirty="0" smtClean="0"/>
                <a:t>.” </a:t>
              </a:r>
              <a:endParaRPr lang="en-US" sz="800" dirty="0"/>
            </a:p>
          </p:txBody>
        </p:sp>
        <p:pic>
          <p:nvPicPr>
            <p:cNvPr id="8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2" name="Rectangle 1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200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2009 Nuthouse Chardonnay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</a:t>
              </a:r>
              <a:endParaRPr lang="en-US" sz="44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3180316"/>
              <a:ext cx="956221" cy="95622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504183" y="995361"/>
            <a:ext cx="3188859" cy="3581400"/>
            <a:chOff x="294690" y="995361"/>
            <a:chExt cx="3188859" cy="3581400"/>
          </a:xfrm>
        </p:grpSpPr>
        <p:sp>
          <p:nvSpPr>
            <p:cNvPr id="68" name="TextBox 67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49946" y="2297257"/>
              <a:ext cx="2301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"Argyle’s 2009 Chardonnay Nuthouse exhibits aromas of ripe pear, melon, baking spices, and hazelnuts. In the glass it displays excellent acidity, </a:t>
              </a:r>
              <a:r>
                <a:rPr lang="en-AU" sz="800" dirty="0" err="1"/>
                <a:t>savory</a:t>
              </a:r>
              <a:r>
                <a:rPr lang="en-AU" sz="800" dirty="0"/>
                <a:t> </a:t>
              </a:r>
              <a:r>
                <a:rPr lang="en-AU" sz="800" dirty="0" err="1"/>
                <a:t>flavors</a:t>
              </a:r>
              <a:r>
                <a:rPr lang="en-AU" sz="800" dirty="0"/>
                <a:t>, and a voluptuous personality. Nicely balanced and </a:t>
              </a:r>
              <a:endParaRPr lang="en-AU" sz="800" dirty="0" smtClean="0"/>
            </a:p>
            <a:p>
              <a:r>
                <a:rPr lang="en-AU" sz="800" dirty="0" smtClean="0"/>
                <a:t>lengthy</a:t>
              </a:r>
              <a:r>
                <a:rPr lang="en-AU" sz="800" dirty="0"/>
                <a:t>, it will provide </a:t>
              </a:r>
              <a:endParaRPr lang="en-AU" sz="800" dirty="0" smtClean="0"/>
            </a:p>
            <a:p>
              <a:r>
                <a:rPr lang="en-AU" sz="800" dirty="0" smtClean="0"/>
                <a:t>pleasure </a:t>
              </a:r>
              <a:r>
                <a:rPr lang="en-AU" sz="800" dirty="0"/>
                <a:t>over the next </a:t>
              </a:r>
              <a:endParaRPr lang="en-AU" sz="800" dirty="0" smtClean="0"/>
            </a:p>
            <a:p>
              <a:r>
                <a:rPr lang="en-AU" sz="800" dirty="0" smtClean="0"/>
                <a:t>5-6 </a:t>
              </a:r>
              <a:r>
                <a:rPr lang="en-AU" sz="800" dirty="0"/>
                <a:t>years if not longer</a:t>
              </a:r>
              <a:r>
                <a:rPr lang="en-AU" sz="800" dirty="0" smtClean="0"/>
                <a:t>.” </a:t>
              </a:r>
              <a:endParaRPr lang="en-US" sz="800" dirty="0"/>
            </a:p>
          </p:txBody>
        </p:sp>
        <p:pic>
          <p:nvPicPr>
            <p:cNvPr id="70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71" name="Rectangle 70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8200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2009 Nuthouse Chardonnay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</a:t>
              </a:r>
              <a:endParaRPr lang="en-US" sz="44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3180316"/>
              <a:ext cx="956221" cy="956221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92465" y="4785550"/>
            <a:ext cx="3188859" cy="3581400"/>
            <a:chOff x="294690" y="995361"/>
            <a:chExt cx="3188859" cy="3581400"/>
          </a:xfrm>
        </p:grpSpPr>
        <p:sp>
          <p:nvSpPr>
            <p:cNvPr id="81" name="TextBox 80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49946" y="2297257"/>
              <a:ext cx="2301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"Argyle’s 2009 Chardonnay Nuthouse exhibits aromas of ripe pear, melon, baking spices, and hazelnuts. In the glass it displays excellent acidity, </a:t>
              </a:r>
              <a:r>
                <a:rPr lang="en-AU" sz="800" dirty="0" err="1"/>
                <a:t>savory</a:t>
              </a:r>
              <a:r>
                <a:rPr lang="en-AU" sz="800" dirty="0"/>
                <a:t> </a:t>
              </a:r>
              <a:r>
                <a:rPr lang="en-AU" sz="800" dirty="0" err="1"/>
                <a:t>flavors</a:t>
              </a:r>
              <a:r>
                <a:rPr lang="en-AU" sz="800" dirty="0"/>
                <a:t>, and a voluptuous personality. Nicely balanced and </a:t>
              </a:r>
              <a:endParaRPr lang="en-AU" sz="800" dirty="0" smtClean="0"/>
            </a:p>
            <a:p>
              <a:r>
                <a:rPr lang="en-AU" sz="800" dirty="0" smtClean="0"/>
                <a:t>lengthy</a:t>
              </a:r>
              <a:r>
                <a:rPr lang="en-AU" sz="800" dirty="0"/>
                <a:t>, it will provide </a:t>
              </a:r>
              <a:endParaRPr lang="en-AU" sz="800" dirty="0" smtClean="0"/>
            </a:p>
            <a:p>
              <a:r>
                <a:rPr lang="en-AU" sz="800" dirty="0" smtClean="0"/>
                <a:t>pleasure </a:t>
              </a:r>
              <a:r>
                <a:rPr lang="en-AU" sz="800" dirty="0"/>
                <a:t>over the next </a:t>
              </a:r>
              <a:endParaRPr lang="en-AU" sz="800" dirty="0" smtClean="0"/>
            </a:p>
            <a:p>
              <a:r>
                <a:rPr lang="en-AU" sz="800" dirty="0" smtClean="0"/>
                <a:t>5-6 </a:t>
              </a:r>
              <a:r>
                <a:rPr lang="en-AU" sz="800" dirty="0"/>
                <a:t>years if not longer</a:t>
              </a:r>
              <a:r>
                <a:rPr lang="en-AU" sz="800" dirty="0" smtClean="0"/>
                <a:t>.” </a:t>
              </a:r>
              <a:endParaRPr lang="en-US" sz="800" dirty="0"/>
            </a:p>
          </p:txBody>
        </p:sp>
        <p:pic>
          <p:nvPicPr>
            <p:cNvPr id="126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127" name="Rectangle 126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38200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2009 Nuthouse Chardonnay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</a:t>
              </a:r>
              <a:endParaRPr lang="en-US" sz="44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3180316"/>
              <a:ext cx="956221" cy="956221"/>
            </a:xfrm>
            <a:prstGeom prst="rect">
              <a:avLst/>
            </a:prstGeom>
          </p:spPr>
        </p:pic>
        <p:sp>
          <p:nvSpPr>
            <p:cNvPr id="134" name="TextBox 133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504183" y="4781432"/>
            <a:ext cx="3188859" cy="3581400"/>
            <a:chOff x="294690" y="995361"/>
            <a:chExt cx="3188859" cy="3581400"/>
          </a:xfrm>
        </p:grpSpPr>
        <p:sp>
          <p:nvSpPr>
            <p:cNvPr id="137" name="TextBox 136"/>
            <p:cNvSpPr txBox="1"/>
            <p:nvPr/>
          </p:nvSpPr>
          <p:spPr>
            <a:xfrm>
              <a:off x="1037082" y="4041129"/>
              <a:ext cx="12734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100" dirty="0" smtClean="0">
                  <a:latin typeface="Monotype Corsiva" pitchFamily="66" charset="0"/>
                </a:rPr>
                <a:t>Robert Parker’s </a:t>
              </a:r>
            </a:p>
            <a:p>
              <a:pPr algn="ctr"/>
              <a:r>
                <a:rPr lang="en-AU" sz="1200" b="1" dirty="0" smtClean="0"/>
                <a:t>WINE ADVOCATE</a:t>
              </a:r>
              <a:endParaRPr lang="en-US" sz="1200" b="1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49946" y="2297257"/>
              <a:ext cx="230183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"Argyle’s 2009 Chardonnay Nuthouse exhibits aromas of ripe pear, melon, baking spices, and hazelnuts. In the glass it displays excellent acidity, </a:t>
              </a:r>
              <a:r>
                <a:rPr lang="en-AU" sz="800" dirty="0" err="1"/>
                <a:t>savory</a:t>
              </a:r>
              <a:r>
                <a:rPr lang="en-AU" sz="800" dirty="0"/>
                <a:t> </a:t>
              </a:r>
              <a:r>
                <a:rPr lang="en-AU" sz="800" dirty="0" err="1"/>
                <a:t>flavors</a:t>
              </a:r>
              <a:r>
                <a:rPr lang="en-AU" sz="800" dirty="0"/>
                <a:t>, and a voluptuous personality. Nicely balanced and </a:t>
              </a:r>
              <a:endParaRPr lang="en-AU" sz="800" dirty="0" smtClean="0"/>
            </a:p>
            <a:p>
              <a:r>
                <a:rPr lang="en-AU" sz="800" dirty="0" smtClean="0"/>
                <a:t>lengthy</a:t>
              </a:r>
              <a:r>
                <a:rPr lang="en-AU" sz="800" dirty="0"/>
                <a:t>, it will provide </a:t>
              </a:r>
              <a:endParaRPr lang="en-AU" sz="800" dirty="0" smtClean="0"/>
            </a:p>
            <a:p>
              <a:r>
                <a:rPr lang="en-AU" sz="800" dirty="0" smtClean="0"/>
                <a:t>pleasure </a:t>
              </a:r>
              <a:r>
                <a:rPr lang="en-AU" sz="800" dirty="0"/>
                <a:t>over the next </a:t>
              </a:r>
              <a:endParaRPr lang="en-AU" sz="800" dirty="0" smtClean="0"/>
            </a:p>
            <a:p>
              <a:r>
                <a:rPr lang="en-AU" sz="800" dirty="0" smtClean="0"/>
                <a:t>5-6 </a:t>
              </a:r>
              <a:r>
                <a:rPr lang="en-AU" sz="800" dirty="0"/>
                <a:t>years if not longer</a:t>
              </a:r>
              <a:r>
                <a:rPr lang="en-AU" sz="800" dirty="0" smtClean="0"/>
                <a:t>.” </a:t>
              </a:r>
              <a:endParaRPr lang="en-US" sz="800" dirty="0"/>
            </a:p>
          </p:txBody>
        </p:sp>
        <p:pic>
          <p:nvPicPr>
            <p:cNvPr id="139" name="Picture 2" descr="C:\Documents and Settings\Administrator\Desktop\Argyle Powerpoint template image white vertica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4907" y="1147759"/>
              <a:ext cx="3009900" cy="608199"/>
            </a:xfrm>
            <a:prstGeom prst="rect">
              <a:avLst/>
            </a:prstGeom>
            <a:noFill/>
          </p:spPr>
        </p:pic>
        <p:sp>
          <p:nvSpPr>
            <p:cNvPr id="140" name="Rectangle 139"/>
            <p:cNvSpPr/>
            <p:nvPr/>
          </p:nvSpPr>
          <p:spPr>
            <a:xfrm>
              <a:off x="314905" y="995361"/>
              <a:ext cx="3009901" cy="358140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94690" y="4271962"/>
              <a:ext cx="85632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700" b="1" dirty="0">
                  <a:solidFill>
                    <a:srgbClr val="990000"/>
                  </a:solidFill>
                  <a:latin typeface="+mj-lt"/>
                </a:rPr>
                <a:t>a</a:t>
              </a:r>
              <a:r>
                <a:rPr lang="en-AU" sz="700" b="1" dirty="0" smtClean="0">
                  <a:solidFill>
                    <a:srgbClr val="990000"/>
                  </a:solidFill>
                  <a:latin typeface="+mj-lt"/>
                </a:rPr>
                <a:t>rgylewinery.com</a:t>
              </a:r>
              <a:endParaRPr lang="en-US" sz="700" b="1" dirty="0">
                <a:solidFill>
                  <a:srgbClr val="990000"/>
                </a:solidFill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838200" y="1743259"/>
              <a:ext cx="264534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600" b="1" dirty="0" smtClean="0"/>
                <a:t>2009 Nuthouse Chardonnay</a:t>
              </a:r>
            </a:p>
            <a:p>
              <a:r>
                <a:rPr lang="en-AU" sz="1400" dirty="0" smtClean="0"/>
                <a:t>Willamette Valley, OR</a:t>
              </a:r>
              <a:endParaRPr lang="en-US" sz="14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78521" y="3297583"/>
              <a:ext cx="11905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400" b="1" dirty="0" smtClean="0">
                  <a:solidFill>
                    <a:srgbClr val="99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91</a:t>
              </a:r>
              <a:endParaRPr lang="en-US" sz="4400" b="1" dirty="0">
                <a:solidFill>
                  <a:srgbClr val="99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283560" y="3802890"/>
              <a:ext cx="780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 smtClean="0">
                  <a:solidFill>
                    <a:srgbClr val="990000"/>
                  </a:solidFill>
                </a:rPr>
                <a:t>points</a:t>
              </a:r>
              <a:endParaRPr lang="en-US" b="1" dirty="0">
                <a:solidFill>
                  <a:srgbClr val="990000"/>
                </a:solidFill>
              </a:endParaRP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2851255"/>
              <a:ext cx="990600" cy="412750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006" y="3180316"/>
              <a:ext cx="956221" cy="956221"/>
            </a:xfrm>
            <a:prstGeom prst="rect">
              <a:avLst/>
            </a:prstGeom>
          </p:spPr>
        </p:pic>
        <p:sp>
          <p:nvSpPr>
            <p:cNvPr id="147" name="TextBox 146"/>
            <p:cNvSpPr txBox="1"/>
            <p:nvPr/>
          </p:nvSpPr>
          <p:spPr>
            <a:xfrm>
              <a:off x="2162833" y="4051369"/>
              <a:ext cx="115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800" dirty="0" smtClean="0"/>
                <a:t>Scan and explore. </a:t>
              </a:r>
            </a:p>
            <a:p>
              <a:pPr algn="ctr"/>
              <a:r>
                <a:rPr lang="en-AU" sz="800" dirty="0" smtClean="0"/>
                <a:t>Visit getcellarkey.com on your smartphone</a:t>
              </a:r>
              <a:endParaRPr lang="en-US" sz="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yle Template 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Argyle Template vertical</Template>
  <TotalTime>132</TotalTime>
  <Words>304</Words>
  <Application>Microsoft Office PowerPoint</Application>
  <PresentationFormat>On-screen Show (4:3)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Argyle Template vertical</vt:lpstr>
      <vt:lpstr>PowerPoint Presentation</vt:lpstr>
    </vt:vector>
  </TitlesOfParts>
  <Company>Lion Pty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Katchor</dc:creator>
  <cp:lastModifiedBy>Monique Katchor</cp:lastModifiedBy>
  <cp:revision>17</cp:revision>
  <cp:lastPrinted>2012-04-11T23:56:27Z</cp:lastPrinted>
  <dcterms:created xsi:type="dcterms:W3CDTF">2012-04-10T22:51:24Z</dcterms:created>
  <dcterms:modified xsi:type="dcterms:W3CDTF">2012-04-12T15:53:25Z</dcterms:modified>
</cp:coreProperties>
</file>