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574" y="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62BC96E-3495-2B48-AC5A-1BDD19C4440D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B8D881ED-8BE3-E74C-A230-3055B23DD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2CD1968D-C9D1-E74D-8270-100BDC810D4C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98A2FB9A-F8D1-4241-833C-A15460D53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9CC-625C-41FA-96B1-04C973DC70A3}" type="datetimeFigureOut">
              <a:rPr lang="en-US" smtClean="0"/>
              <a:pPr/>
              <a:t>05/23/2013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0487" y="995361"/>
            <a:ext cx="3203062" cy="3581400"/>
            <a:chOff x="280487" y="995361"/>
            <a:chExt cx="3203062" cy="3581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210" y="3219565"/>
              <a:ext cx="911311" cy="911311"/>
            </a:xfrm>
            <a:prstGeom prst="rect">
              <a:avLst/>
            </a:prstGeom>
          </p:spPr>
        </p:pic>
        <p:pic>
          <p:nvPicPr>
            <p:cNvPr id="62" name="Picture 19" descr="200X_SHPN_bott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80" y="1828800"/>
              <a:ext cx="686037" cy="251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280487" y="995361"/>
              <a:ext cx="3203062" cy="3581400"/>
              <a:chOff x="280487" y="995361"/>
              <a:chExt cx="3203062" cy="35814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053785" y="3790807"/>
                <a:ext cx="12734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dirty="0" smtClean="0">
                    <a:latin typeface="Monotype Corsiva" pitchFamily="66" charset="0"/>
                  </a:rPr>
                  <a:t>Robert Parker’s </a:t>
                </a:r>
              </a:p>
              <a:p>
                <a:pPr algn="ctr"/>
                <a:r>
                  <a:rPr lang="en-AU" sz="1200" b="1" dirty="0" smtClean="0"/>
                  <a:t>WINE ADVOCATE</a:t>
                </a:r>
              </a:p>
              <a:p>
                <a:pPr algn="ctr"/>
                <a:endParaRPr lang="en-AU" sz="400" b="1" dirty="0" smtClean="0"/>
              </a:p>
            </p:txBody>
          </p:sp>
          <p:pic>
            <p:nvPicPr>
              <p:cNvPr id="8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80487" y="4321817"/>
                <a:ext cx="88376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94931" y="3017729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solidFill>
                      <a:srgbClr val="99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92</a:t>
                </a:r>
                <a:endParaRPr lang="en-US" sz="4400" b="1" dirty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24265" y="3490554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solidFill>
                      <a:srgbClr val="990000"/>
                    </a:solidFill>
                  </a:rPr>
                  <a:t>points</a:t>
                </a:r>
                <a:endParaRPr lang="en-US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219101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38151" y="2275089"/>
                <a:ext cx="2386656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/>
                  <a:t>“The </a:t>
                </a:r>
                <a:r>
                  <a:rPr lang="en-AU" sz="1000" dirty="0"/>
                  <a:t>fruit for 2009 Pinot Noir </a:t>
                </a:r>
                <a:r>
                  <a:rPr lang="en-AU" sz="1000" dirty="0" err="1"/>
                  <a:t>Spirithouse</a:t>
                </a:r>
                <a:r>
                  <a:rPr lang="en-AU" sz="1000" dirty="0"/>
                  <a:t> was sourced from the Knudsen Vineyard in Dundee Hills. It is rounder, richer, and more </a:t>
                </a:r>
                <a:r>
                  <a:rPr lang="en-AU" sz="1000" dirty="0" smtClean="0"/>
                  <a:t>unctuous... </a:t>
                </a:r>
                <a:r>
                  <a:rPr lang="en-AU" sz="1000" dirty="0"/>
                  <a:t>All about pleasure, it will drink well though 2019</a:t>
                </a:r>
                <a:r>
                  <a:rPr lang="en-AU" sz="1000" dirty="0" smtClean="0"/>
                  <a:t>.” </a:t>
                </a:r>
                <a:r>
                  <a:rPr lang="en-AU" sz="1000" dirty="0"/>
                  <a:t/>
                </a:r>
                <a:br>
                  <a:rPr lang="en-AU" sz="1000" dirty="0"/>
                </a:br>
                <a:endParaRPr lang="en-US" sz="9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8200" y="1727383"/>
                <a:ext cx="26453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b="1" dirty="0" smtClean="0"/>
                  <a:t>2009 </a:t>
                </a:r>
                <a:r>
                  <a:rPr lang="en-AU" sz="1600" b="1" dirty="0" err="1" smtClean="0"/>
                  <a:t>Spirithouse</a:t>
                </a:r>
                <a:r>
                  <a:rPr lang="en-AU" sz="1600" b="1" dirty="0" smtClean="0"/>
                  <a:t> Pinot Noir</a:t>
                </a:r>
              </a:p>
              <a:p>
                <a:r>
                  <a:rPr lang="en-AU" sz="1400" dirty="0" smtClean="0"/>
                  <a:t>Willamette Valley, OR</a:t>
                </a:r>
                <a:endParaRPr lang="en-US" sz="1400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66"/>
              <a:stretch/>
            </p:blipFill>
            <p:spPr>
              <a:xfrm>
                <a:off x="2327211" y="2957327"/>
                <a:ext cx="876322" cy="320711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1714500" y="3140839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/>
              <a:t/>
            </a:r>
            <a:br>
              <a:rPr lang="en-AU" dirty="0"/>
            </a:b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3520282" y="993976"/>
            <a:ext cx="3203062" cy="3581400"/>
            <a:chOff x="280487" y="995361"/>
            <a:chExt cx="3203062" cy="3581400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210" y="3219565"/>
              <a:ext cx="911311" cy="911311"/>
            </a:xfrm>
            <a:prstGeom prst="rect">
              <a:avLst/>
            </a:prstGeom>
          </p:spPr>
        </p:pic>
        <p:pic>
          <p:nvPicPr>
            <p:cNvPr id="110" name="Picture 19" descr="200X_SHPN_bott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80" y="1828800"/>
              <a:ext cx="686037" cy="251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1" name="Group 110"/>
            <p:cNvGrpSpPr/>
            <p:nvPr/>
          </p:nvGrpSpPr>
          <p:grpSpPr>
            <a:xfrm>
              <a:off x="280487" y="995361"/>
              <a:ext cx="3203062" cy="3581400"/>
              <a:chOff x="280487" y="995361"/>
              <a:chExt cx="3203062" cy="3581400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1053785" y="3790807"/>
                <a:ext cx="12734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dirty="0" smtClean="0">
                    <a:latin typeface="Monotype Corsiva" pitchFamily="66" charset="0"/>
                  </a:rPr>
                  <a:t>Robert Parker’s </a:t>
                </a:r>
              </a:p>
              <a:p>
                <a:pPr algn="ctr"/>
                <a:r>
                  <a:rPr lang="en-AU" sz="1200" b="1" dirty="0" smtClean="0"/>
                  <a:t>WINE ADVOCATE</a:t>
                </a:r>
              </a:p>
              <a:p>
                <a:pPr algn="ctr"/>
                <a:endParaRPr lang="en-AU" sz="400" b="1" dirty="0" smtClean="0"/>
              </a:p>
            </p:txBody>
          </p:sp>
          <p:pic>
            <p:nvPicPr>
              <p:cNvPr id="113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114" name="Rectangle 113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280487" y="4321817"/>
                <a:ext cx="88376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094931" y="3017729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solidFill>
                      <a:srgbClr val="99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92</a:t>
                </a:r>
                <a:endParaRPr lang="en-US" sz="4400" b="1" dirty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1324265" y="3490554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solidFill>
                      <a:srgbClr val="990000"/>
                    </a:solidFill>
                  </a:rPr>
                  <a:t>points</a:t>
                </a:r>
                <a:endParaRPr lang="en-US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19101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938151" y="2275089"/>
                <a:ext cx="2386656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/>
                  <a:t>“The </a:t>
                </a:r>
                <a:r>
                  <a:rPr lang="en-AU" sz="1000" dirty="0"/>
                  <a:t>fruit for 2009 Pinot Noir </a:t>
                </a:r>
                <a:r>
                  <a:rPr lang="en-AU" sz="1000" dirty="0" err="1"/>
                  <a:t>Spirithouse</a:t>
                </a:r>
                <a:r>
                  <a:rPr lang="en-AU" sz="1000" dirty="0"/>
                  <a:t> was sourced from the Knudsen Vineyard in Dundee Hills. It is rounder, richer, and more </a:t>
                </a:r>
                <a:r>
                  <a:rPr lang="en-AU" sz="1000" dirty="0" smtClean="0"/>
                  <a:t>unctuous... </a:t>
                </a:r>
                <a:r>
                  <a:rPr lang="en-AU" sz="1000" dirty="0"/>
                  <a:t>All about pleasure, it will drink well though 2019</a:t>
                </a:r>
                <a:r>
                  <a:rPr lang="en-AU" sz="1000" dirty="0" smtClean="0"/>
                  <a:t>.” </a:t>
                </a:r>
                <a:r>
                  <a:rPr lang="en-AU" sz="1000" dirty="0"/>
                  <a:t/>
                </a:r>
                <a:br>
                  <a:rPr lang="en-AU" sz="1000" dirty="0"/>
                </a:br>
                <a:endParaRPr lang="en-US" sz="900" dirty="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838200" y="1727383"/>
                <a:ext cx="26453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b="1" dirty="0" smtClean="0"/>
                  <a:t>2009 </a:t>
                </a:r>
                <a:r>
                  <a:rPr lang="en-AU" sz="1600" b="1" dirty="0" err="1" smtClean="0"/>
                  <a:t>Spirithouse</a:t>
                </a:r>
                <a:r>
                  <a:rPr lang="en-AU" sz="1600" b="1" dirty="0" smtClean="0"/>
                  <a:t> Pinot Noir</a:t>
                </a:r>
              </a:p>
              <a:p>
                <a:r>
                  <a:rPr lang="en-AU" sz="1400" dirty="0" smtClean="0"/>
                  <a:t>Willamette Valley, OR</a:t>
                </a:r>
                <a:endParaRPr lang="en-US" sz="1400" dirty="0"/>
              </a:p>
            </p:txBody>
          </p:sp>
          <p:pic>
            <p:nvPicPr>
              <p:cNvPr id="121" name="Picture 12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66"/>
              <a:stretch/>
            </p:blipFill>
            <p:spPr>
              <a:xfrm>
                <a:off x="2327211" y="2957327"/>
                <a:ext cx="876322" cy="320711"/>
              </a:xfrm>
              <a:prstGeom prst="rect">
                <a:avLst/>
              </a:prstGeom>
            </p:spPr>
          </p:pic>
        </p:grpSp>
      </p:grpSp>
      <p:grpSp>
        <p:nvGrpSpPr>
          <p:cNvPr id="122" name="Group 121"/>
          <p:cNvGrpSpPr/>
          <p:nvPr/>
        </p:nvGrpSpPr>
        <p:grpSpPr>
          <a:xfrm>
            <a:off x="3520282" y="4800270"/>
            <a:ext cx="3203062" cy="3581400"/>
            <a:chOff x="280487" y="995361"/>
            <a:chExt cx="3203062" cy="3581400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210" y="3219565"/>
              <a:ext cx="911311" cy="911311"/>
            </a:xfrm>
            <a:prstGeom prst="rect">
              <a:avLst/>
            </a:prstGeom>
          </p:spPr>
        </p:pic>
        <p:pic>
          <p:nvPicPr>
            <p:cNvPr id="124" name="Picture 19" descr="200X_SHPN_bott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80" y="1828800"/>
              <a:ext cx="686037" cy="251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5" name="Group 124"/>
            <p:cNvGrpSpPr/>
            <p:nvPr/>
          </p:nvGrpSpPr>
          <p:grpSpPr>
            <a:xfrm>
              <a:off x="280487" y="995361"/>
              <a:ext cx="3203062" cy="3581400"/>
              <a:chOff x="280487" y="995361"/>
              <a:chExt cx="3203062" cy="3581400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1053785" y="3790807"/>
                <a:ext cx="12734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dirty="0" smtClean="0">
                    <a:latin typeface="Monotype Corsiva" pitchFamily="66" charset="0"/>
                  </a:rPr>
                  <a:t>Robert Parker’s </a:t>
                </a:r>
              </a:p>
              <a:p>
                <a:pPr algn="ctr"/>
                <a:r>
                  <a:rPr lang="en-AU" sz="1200" b="1" dirty="0" smtClean="0"/>
                  <a:t>WINE ADVOCATE</a:t>
                </a:r>
              </a:p>
              <a:p>
                <a:pPr algn="ctr"/>
                <a:endParaRPr lang="en-AU" sz="400" b="1" dirty="0" smtClean="0"/>
              </a:p>
            </p:txBody>
          </p:sp>
          <p:pic>
            <p:nvPicPr>
              <p:cNvPr id="127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128" name="Rectangle 127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80487" y="4321817"/>
                <a:ext cx="88376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094931" y="3017729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solidFill>
                      <a:srgbClr val="99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92</a:t>
                </a:r>
                <a:endParaRPr lang="en-US" sz="4400" b="1" dirty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1324265" y="3490554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solidFill>
                      <a:srgbClr val="990000"/>
                    </a:solidFill>
                  </a:rPr>
                  <a:t>points</a:t>
                </a:r>
                <a:endParaRPr lang="en-US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2219101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938151" y="2275089"/>
                <a:ext cx="2386656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/>
                  <a:t>“The </a:t>
                </a:r>
                <a:r>
                  <a:rPr lang="en-AU" sz="1000" dirty="0"/>
                  <a:t>fruit for 2009 Pinot Noir </a:t>
                </a:r>
                <a:r>
                  <a:rPr lang="en-AU" sz="1000" dirty="0" err="1"/>
                  <a:t>Spirithouse</a:t>
                </a:r>
                <a:r>
                  <a:rPr lang="en-AU" sz="1000" dirty="0"/>
                  <a:t> was sourced from the Knudsen Vineyard in Dundee Hills. It is rounder, richer, and more </a:t>
                </a:r>
                <a:r>
                  <a:rPr lang="en-AU" sz="1000" dirty="0" smtClean="0"/>
                  <a:t>unctuous... </a:t>
                </a:r>
                <a:r>
                  <a:rPr lang="en-AU" sz="1000" dirty="0"/>
                  <a:t>All about pleasure, it will drink well though 2019</a:t>
                </a:r>
                <a:r>
                  <a:rPr lang="en-AU" sz="1000" dirty="0" smtClean="0"/>
                  <a:t>.” </a:t>
                </a:r>
                <a:r>
                  <a:rPr lang="en-AU" sz="1000" dirty="0"/>
                  <a:t/>
                </a:r>
                <a:br>
                  <a:rPr lang="en-AU" sz="1000" dirty="0"/>
                </a:br>
                <a:endParaRPr lang="en-US" sz="900" dirty="0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838200" y="1727383"/>
                <a:ext cx="26453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b="1" dirty="0" smtClean="0"/>
                  <a:t>2009 </a:t>
                </a:r>
                <a:r>
                  <a:rPr lang="en-AU" sz="1600" b="1" dirty="0" err="1" smtClean="0"/>
                  <a:t>Spirithouse</a:t>
                </a:r>
                <a:r>
                  <a:rPr lang="en-AU" sz="1600" b="1" dirty="0" smtClean="0"/>
                  <a:t> Pinot Noir</a:t>
                </a:r>
              </a:p>
              <a:p>
                <a:r>
                  <a:rPr lang="en-AU" sz="1400" dirty="0" smtClean="0"/>
                  <a:t>Willamette Valley, OR</a:t>
                </a:r>
                <a:endParaRPr lang="en-US" sz="1400" dirty="0"/>
              </a:p>
            </p:txBody>
          </p:sp>
          <p:pic>
            <p:nvPicPr>
              <p:cNvPr id="135" name="Picture 13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66"/>
              <a:stretch/>
            </p:blipFill>
            <p:spPr>
              <a:xfrm>
                <a:off x="2327211" y="2957327"/>
                <a:ext cx="876322" cy="320711"/>
              </a:xfrm>
              <a:prstGeom prst="rect">
                <a:avLst/>
              </a:prstGeom>
            </p:spPr>
          </p:pic>
        </p:grpSp>
      </p:grpSp>
      <p:grpSp>
        <p:nvGrpSpPr>
          <p:cNvPr id="136" name="Group 135"/>
          <p:cNvGrpSpPr/>
          <p:nvPr/>
        </p:nvGrpSpPr>
        <p:grpSpPr>
          <a:xfrm>
            <a:off x="286391" y="4789435"/>
            <a:ext cx="3203062" cy="3581400"/>
            <a:chOff x="280487" y="995361"/>
            <a:chExt cx="3203062" cy="3581400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7210" y="3219565"/>
              <a:ext cx="911311" cy="911311"/>
            </a:xfrm>
            <a:prstGeom prst="rect">
              <a:avLst/>
            </a:prstGeom>
          </p:spPr>
        </p:pic>
        <p:pic>
          <p:nvPicPr>
            <p:cNvPr id="138" name="Picture 19" descr="200X_SHPN_bottle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80" y="1828800"/>
              <a:ext cx="686037" cy="2517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9" name="Group 138"/>
            <p:cNvGrpSpPr/>
            <p:nvPr/>
          </p:nvGrpSpPr>
          <p:grpSpPr>
            <a:xfrm>
              <a:off x="280487" y="995361"/>
              <a:ext cx="3203062" cy="3581400"/>
              <a:chOff x="280487" y="995361"/>
              <a:chExt cx="3203062" cy="3581400"/>
            </a:xfrm>
          </p:grpSpPr>
          <p:sp>
            <p:nvSpPr>
              <p:cNvPr id="140" name="TextBox 139"/>
              <p:cNvSpPr txBox="1"/>
              <p:nvPr/>
            </p:nvSpPr>
            <p:spPr>
              <a:xfrm>
                <a:off x="1053785" y="3790807"/>
                <a:ext cx="1273426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AU" sz="1100" dirty="0" smtClean="0">
                    <a:latin typeface="Monotype Corsiva" pitchFamily="66" charset="0"/>
                  </a:rPr>
                  <a:t>Robert Parker’s </a:t>
                </a:r>
              </a:p>
              <a:p>
                <a:pPr algn="ctr"/>
                <a:r>
                  <a:rPr lang="en-AU" sz="1200" b="1" dirty="0" smtClean="0"/>
                  <a:t>WINE ADVOCATE</a:t>
                </a:r>
              </a:p>
              <a:p>
                <a:pPr algn="ctr"/>
                <a:endParaRPr lang="en-AU" sz="400" b="1" dirty="0" smtClean="0"/>
              </a:p>
            </p:txBody>
          </p:sp>
          <p:pic>
            <p:nvPicPr>
              <p:cNvPr id="141" name="Picture 2" descr="C:\Documents and Settings\Administrator\Desktop\Argyle Powerpoint template image white vertical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907" y="1147759"/>
                <a:ext cx="3009900" cy="608199"/>
              </a:xfrm>
              <a:prstGeom prst="rect">
                <a:avLst/>
              </a:prstGeom>
              <a:noFill/>
            </p:spPr>
          </p:pic>
          <p:sp>
            <p:nvSpPr>
              <p:cNvPr id="142" name="Rectangle 141"/>
              <p:cNvSpPr/>
              <p:nvPr/>
            </p:nvSpPr>
            <p:spPr>
              <a:xfrm>
                <a:off x="314905" y="995361"/>
                <a:ext cx="3009901" cy="3581400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280487" y="4321817"/>
                <a:ext cx="88376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700" b="1" dirty="0">
                    <a:solidFill>
                      <a:srgbClr val="990000"/>
                    </a:solidFill>
                    <a:latin typeface="+mj-lt"/>
                  </a:rPr>
                  <a:t>a</a:t>
                </a:r>
                <a:r>
                  <a:rPr lang="en-AU" sz="700" b="1" dirty="0" smtClean="0">
                    <a:solidFill>
                      <a:srgbClr val="990000"/>
                    </a:solidFill>
                    <a:latin typeface="+mj-lt"/>
                  </a:rPr>
                  <a:t>rgylewinery.com</a:t>
                </a:r>
                <a:endParaRPr lang="en-US" sz="700" b="1" dirty="0">
                  <a:solidFill>
                    <a:srgbClr val="990000"/>
                  </a:solidFill>
                  <a:latin typeface="+mj-lt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1094931" y="3017729"/>
                <a:ext cx="11905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4400" b="1" dirty="0" smtClean="0">
                    <a:solidFill>
                      <a:srgbClr val="99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92</a:t>
                </a:r>
                <a:endParaRPr lang="en-US" sz="4400" b="1" dirty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1324265" y="3490554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b="1" dirty="0" smtClean="0">
                    <a:solidFill>
                      <a:srgbClr val="990000"/>
                    </a:solidFill>
                  </a:rPr>
                  <a:t>points</a:t>
                </a:r>
                <a:endParaRPr lang="en-US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19101" y="4051369"/>
                <a:ext cx="11525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800" dirty="0" smtClean="0"/>
                  <a:t>Scan and explore. </a:t>
                </a:r>
              </a:p>
              <a:p>
                <a:pPr algn="ctr"/>
                <a:r>
                  <a:rPr lang="en-AU" sz="800" dirty="0" smtClean="0"/>
                  <a:t>Visit getcellarkey.com on your smartphone</a:t>
                </a:r>
                <a:endParaRPr lang="en-US" sz="800" dirty="0"/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938151" y="2275089"/>
                <a:ext cx="2386656" cy="100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000" dirty="0" smtClean="0"/>
                  <a:t>“The </a:t>
                </a:r>
                <a:r>
                  <a:rPr lang="en-AU" sz="1000" dirty="0"/>
                  <a:t>fruit for 2009 Pinot Noir </a:t>
                </a:r>
                <a:r>
                  <a:rPr lang="en-AU" sz="1000" dirty="0" err="1"/>
                  <a:t>Spirithouse</a:t>
                </a:r>
                <a:r>
                  <a:rPr lang="en-AU" sz="1000" dirty="0"/>
                  <a:t> was sourced from the Knudsen Vineyard in Dundee Hills. It is rounder, richer, and more </a:t>
                </a:r>
                <a:r>
                  <a:rPr lang="en-AU" sz="1000" dirty="0" smtClean="0"/>
                  <a:t>unctuous... </a:t>
                </a:r>
                <a:r>
                  <a:rPr lang="en-AU" sz="1000" dirty="0"/>
                  <a:t>All about pleasure, it will drink well though 2019</a:t>
                </a:r>
                <a:r>
                  <a:rPr lang="en-AU" sz="1000" dirty="0" smtClean="0"/>
                  <a:t>.” </a:t>
                </a:r>
                <a:r>
                  <a:rPr lang="en-AU" sz="1000" dirty="0"/>
                  <a:t/>
                </a:r>
                <a:br>
                  <a:rPr lang="en-AU" sz="1000" dirty="0"/>
                </a:br>
                <a:endParaRPr lang="en-US" sz="900" dirty="0"/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838200" y="1727383"/>
                <a:ext cx="264534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b="1" dirty="0" smtClean="0"/>
                  <a:t>2009 </a:t>
                </a:r>
                <a:r>
                  <a:rPr lang="en-AU" sz="1600" b="1" dirty="0" err="1" smtClean="0"/>
                  <a:t>Spirithouse</a:t>
                </a:r>
                <a:r>
                  <a:rPr lang="en-AU" sz="1600" b="1" dirty="0" smtClean="0"/>
                  <a:t> Pinot Noir</a:t>
                </a:r>
              </a:p>
              <a:p>
                <a:r>
                  <a:rPr lang="en-AU" sz="1400" dirty="0" smtClean="0"/>
                  <a:t>Willamette Valley, OR</a:t>
                </a:r>
                <a:endParaRPr lang="en-US" sz="1400" dirty="0"/>
              </a:p>
            </p:txBody>
          </p:sp>
          <p:pic>
            <p:nvPicPr>
              <p:cNvPr id="149" name="Picture 14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166"/>
              <a:stretch/>
            </p:blipFill>
            <p:spPr>
              <a:xfrm>
                <a:off x="2327211" y="2957327"/>
                <a:ext cx="876322" cy="32071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yle Template 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Argyle Template vertical</Template>
  <TotalTime>1097</TotalTime>
  <Words>252</Words>
  <Application>Microsoft Office PowerPoint</Application>
  <PresentationFormat>On-screen Show (4:3)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Argyle Template vertical</vt:lpstr>
      <vt:lpstr>PowerPoint Presentation</vt:lpstr>
    </vt:vector>
  </TitlesOfParts>
  <Company>Lion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Katchor</dc:creator>
  <cp:lastModifiedBy>Monique Katchor</cp:lastModifiedBy>
  <cp:revision>29</cp:revision>
  <cp:lastPrinted>2012-04-12T15:29:11Z</cp:lastPrinted>
  <dcterms:created xsi:type="dcterms:W3CDTF">2012-04-10T22:51:24Z</dcterms:created>
  <dcterms:modified xsi:type="dcterms:W3CDTF">2013-05-23T22:58:18Z</dcterms:modified>
</cp:coreProperties>
</file>