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57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62BC96E-3495-2B48-AC5A-1BDD19C4440D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B8D881ED-8BE3-E74C-A230-3055B23DD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CD1968D-C9D1-E74D-8270-100BDC810D4C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98A2FB9A-F8D1-4241-833C-A15460D53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A9CC-625C-41FA-96B1-04C973DC70A3}" type="datetimeFigureOut">
              <a:rPr lang="en-US" smtClean="0"/>
              <a:pPr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01861" y="1006072"/>
            <a:ext cx="3054717" cy="3589729"/>
            <a:chOff x="301861" y="1006072"/>
            <a:chExt cx="3054717" cy="358972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50" y="1708685"/>
              <a:ext cx="787871" cy="2774678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301861" y="1006072"/>
              <a:ext cx="3054717" cy="3589729"/>
              <a:chOff x="301861" y="1006072"/>
              <a:chExt cx="3054717" cy="3589729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3353" y="3284532"/>
                <a:ext cx="991738" cy="991738"/>
              </a:xfrm>
              <a:prstGeom prst="rect">
                <a:avLst/>
              </a:prstGeom>
            </p:spPr>
          </p:pic>
          <p:grpSp>
            <p:nvGrpSpPr>
              <p:cNvPr id="15" name="Group 14"/>
              <p:cNvGrpSpPr/>
              <p:nvPr/>
            </p:nvGrpSpPr>
            <p:grpSpPr>
              <a:xfrm>
                <a:off x="301861" y="1006072"/>
                <a:ext cx="3054717" cy="3589729"/>
                <a:chOff x="290688" y="989414"/>
                <a:chExt cx="3054717" cy="3589729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1558"/>
                <a:stretch/>
              </p:blipFill>
              <p:spPr>
                <a:xfrm>
                  <a:off x="2342052" y="2998765"/>
                  <a:ext cx="897576" cy="330766"/>
                </a:xfrm>
                <a:prstGeom prst="rect">
                  <a:avLst/>
                </a:prstGeom>
              </p:spPr>
            </p:pic>
            <p:grpSp>
              <p:nvGrpSpPr>
                <p:cNvPr id="11" name="Group 10"/>
                <p:cNvGrpSpPr/>
                <p:nvPr/>
              </p:nvGrpSpPr>
              <p:grpSpPr>
                <a:xfrm>
                  <a:off x="290688" y="989414"/>
                  <a:ext cx="3054717" cy="3589729"/>
                  <a:chOff x="290688" y="989414"/>
                  <a:chExt cx="3054717" cy="3589729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300213" y="997743"/>
                    <a:ext cx="3045192" cy="3581400"/>
                    <a:chOff x="314905" y="997743"/>
                    <a:chExt cx="3045192" cy="3581400"/>
                  </a:xfrm>
                </p:grpSpPr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314905" y="997743"/>
                      <a:ext cx="3045192" cy="3581400"/>
                      <a:chOff x="314905" y="995361"/>
                      <a:chExt cx="3045192" cy="3581400"/>
                    </a:xfrm>
                  </p:grpSpPr>
                  <p:sp>
                    <p:nvSpPr>
                      <p:cNvPr id="16" name="TextBox 15"/>
                      <p:cNvSpPr txBox="1"/>
                      <p:nvPr/>
                    </p:nvSpPr>
                    <p:spPr>
                      <a:xfrm>
                        <a:off x="2207572" y="4115096"/>
                        <a:ext cx="115252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800" dirty="0" smtClean="0"/>
                          <a:t>Scan and explore. </a:t>
                        </a:r>
                      </a:p>
                      <a:p>
                        <a:pPr algn="ctr"/>
                        <a:r>
                          <a:rPr lang="en-AU" sz="800" dirty="0" smtClean="0"/>
                          <a:t>Visit getcellarkey.com on your smartphone</a:t>
                        </a:r>
                        <a:endParaRPr lang="en-US" sz="800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1090512" y="4188922"/>
                        <a:ext cx="1233030" cy="25391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AU" sz="1050" b="1" dirty="0" smtClean="0"/>
                          <a:t>WINE ENTHUSIAST</a:t>
                        </a:r>
                        <a:endParaRPr lang="en-US" sz="1050" b="1" dirty="0"/>
                      </a:p>
                    </p:txBody>
                  </p:sp>
                  <p:sp>
                    <p:nvSpPr>
                      <p:cNvPr id="2" name="Rectangle 1"/>
                      <p:cNvSpPr/>
                      <p:nvPr/>
                    </p:nvSpPr>
                    <p:spPr>
                      <a:xfrm>
                        <a:off x="314905" y="995361"/>
                        <a:ext cx="3009901" cy="35814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bg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1081631" y="3327149"/>
                        <a:ext cx="119054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4800" b="1" dirty="0" smtClean="0">
                            <a:latin typeface="Bell MT" pitchFamily="18" charset="0"/>
                          </a:rPr>
                          <a:t>93</a:t>
                        </a:r>
                        <a:endParaRPr lang="en-US" sz="4800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1288553" y="3904199"/>
                        <a:ext cx="8146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b="1" dirty="0" smtClean="0">
                            <a:latin typeface="Bell MT" pitchFamily="18" charset="0"/>
                          </a:rPr>
                          <a:t>points</a:t>
                        </a:r>
                        <a:endParaRPr lang="en-US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>
                        <a:off x="989438" y="1834317"/>
                        <a:ext cx="23647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sz="2400" dirty="0" smtClean="0">
                            <a:latin typeface="Kunstler Script" pitchFamily="66" charset="0"/>
                          </a:rPr>
                          <a:t>2009 Wildcat Pinot Noir</a:t>
                        </a:r>
                        <a:endParaRPr lang="en-AU" sz="2400" dirty="0" smtClean="0">
                          <a:latin typeface="Kunstler Script" pitchFamily="66" charset="0"/>
                        </a:endParaRPr>
                      </a:p>
                    </p:txBody>
                  </p:sp>
                  <p:pic>
                    <p:nvPicPr>
                      <p:cNvPr id="6" name="Picture 5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53" t="5357" r="882" b="6034"/>
                      <a:stretch/>
                    </p:blipFill>
                    <p:spPr>
                      <a:xfrm>
                        <a:off x="1123527" y="1659661"/>
                        <a:ext cx="2097591" cy="234305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1123527" y="2193142"/>
                      <a:ext cx="2156176" cy="154657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“It’s </a:t>
                      </a:r>
                      <a:r>
                        <a:rPr lang="en-AU" sz="1050" dirty="0">
                          <a:latin typeface="Bell MT" pitchFamily="18" charset="0"/>
                        </a:rPr>
                        <a:t>already delicious thanks to the raspberry, cherry and persimmon </a:t>
                      </a:r>
                      <a:r>
                        <a:rPr lang="en-AU" sz="1050" dirty="0" err="1">
                          <a:latin typeface="Bell MT" pitchFamily="18" charset="0"/>
                        </a:rPr>
                        <a:t>flavors</a:t>
                      </a:r>
                      <a:r>
                        <a:rPr lang="en-AU" sz="1050" dirty="0">
                          <a:latin typeface="Bell MT" pitchFamily="18" charset="0"/>
                        </a:rPr>
                        <a:t> that gain complexity from baking spice and sweet, toasty oak notes. The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brisk acidity </a:t>
                      </a:r>
                      <a:r>
                        <a:rPr lang="en-AU" sz="1050" dirty="0">
                          <a:latin typeface="Bell MT" pitchFamily="18" charset="0"/>
                        </a:rPr>
                        <a:t>is just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about </a:t>
                      </a:r>
                      <a:r>
                        <a:rPr lang="en-AU" sz="1050" dirty="0">
                          <a:latin typeface="Bell MT" pitchFamily="18" charset="0"/>
                        </a:rPr>
                        <a:t>perfect,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and </a:t>
                      </a: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the finish is </a:t>
                      </a:r>
                      <a:r>
                        <a:rPr lang="en-AU" sz="1050" dirty="0">
                          <a:latin typeface="Bell MT" pitchFamily="18" charset="0"/>
                        </a:rPr>
                        <a:t>long </a:t>
                      </a:r>
                      <a:endParaRPr lang="en-AU" sz="1050" dirty="0" smtClean="0">
                        <a:latin typeface="Bell MT" pitchFamily="18" charset="0"/>
                      </a:endParaRP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and rich.”- S.H.</a:t>
                      </a:r>
                    </a:p>
                    <a:p>
                      <a:pPr algn="just"/>
                      <a:endParaRPr lang="en-AU" sz="1050" dirty="0">
                        <a:latin typeface="Bell MT" pitchFamily="18" charset="0"/>
                      </a:endParaRPr>
                    </a:p>
                  </p:txBody>
                </p:sp>
              </p:grpSp>
              <p:pic>
                <p:nvPicPr>
                  <p:cNvPr id="62" name="Picture 2" descr="C:\Users\mkatchor\Documents\BWE-CWUS File\Ipad\MacRostie\1000pixw-mark\20120903_MG_3688-Edit_web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6" cstate="print">
                    <a:duotone>
                      <a:prstClr val="black"/>
                      <a:srgbClr val="D9C3A5">
                        <a:tint val="50000"/>
                        <a:satMod val="18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1" t="22778" r="23316" b="14502"/>
                  <a:stretch/>
                </p:blipFill>
                <p:spPr bwMode="auto">
                  <a:xfrm>
                    <a:off x="290688" y="989414"/>
                    <a:ext cx="3019426" cy="5474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2092896" y="1198961"/>
                    <a:ext cx="1172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AU" dirty="0" smtClean="0">
                        <a:solidFill>
                          <a:schemeClr val="bg1"/>
                        </a:solidFill>
                        <a:latin typeface="Kunstler Script" pitchFamily="66" charset="0"/>
                      </a:rPr>
                      <a:t>Sonoma Coast </a:t>
                    </a:r>
                    <a:endParaRPr lang="en-US" dirty="0">
                      <a:solidFill>
                        <a:schemeClr val="bg1"/>
                      </a:solidFill>
                      <a:latin typeface="Kunstler Script" pitchFamily="66" charset="0"/>
                    </a:endParaRPr>
                  </a:p>
                </p:txBody>
              </p:sp>
            </p:grpSp>
          </p:grpSp>
        </p:grpSp>
      </p:grpSp>
      <p:grpSp>
        <p:nvGrpSpPr>
          <p:cNvPr id="217" name="Group 216"/>
          <p:cNvGrpSpPr/>
          <p:nvPr/>
        </p:nvGrpSpPr>
        <p:grpSpPr>
          <a:xfrm>
            <a:off x="3498113" y="993597"/>
            <a:ext cx="3054717" cy="3589729"/>
            <a:chOff x="301861" y="1006072"/>
            <a:chExt cx="3054717" cy="3589729"/>
          </a:xfrm>
        </p:grpSpPr>
        <p:pic>
          <p:nvPicPr>
            <p:cNvPr id="218" name="Picture 2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50" y="1708685"/>
              <a:ext cx="787871" cy="2774678"/>
            </a:xfrm>
            <a:prstGeom prst="rect">
              <a:avLst/>
            </a:prstGeom>
          </p:spPr>
        </p:pic>
        <p:grpSp>
          <p:nvGrpSpPr>
            <p:cNvPr id="219" name="Group 218"/>
            <p:cNvGrpSpPr/>
            <p:nvPr/>
          </p:nvGrpSpPr>
          <p:grpSpPr>
            <a:xfrm>
              <a:off x="301861" y="1006072"/>
              <a:ext cx="3054717" cy="3589729"/>
              <a:chOff x="301861" y="1006072"/>
              <a:chExt cx="3054717" cy="3589729"/>
            </a:xfrm>
          </p:grpSpPr>
          <p:pic>
            <p:nvPicPr>
              <p:cNvPr id="220" name="Picture 21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3353" y="3284532"/>
                <a:ext cx="991738" cy="991738"/>
              </a:xfrm>
              <a:prstGeom prst="rect">
                <a:avLst/>
              </a:prstGeom>
            </p:spPr>
          </p:pic>
          <p:grpSp>
            <p:nvGrpSpPr>
              <p:cNvPr id="221" name="Group 220"/>
              <p:cNvGrpSpPr/>
              <p:nvPr/>
            </p:nvGrpSpPr>
            <p:grpSpPr>
              <a:xfrm>
                <a:off x="301861" y="1006072"/>
                <a:ext cx="3054717" cy="3589729"/>
                <a:chOff x="290688" y="989414"/>
                <a:chExt cx="3054717" cy="3589729"/>
              </a:xfrm>
            </p:grpSpPr>
            <p:pic>
              <p:nvPicPr>
                <p:cNvPr id="222" name="Picture 221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1558"/>
                <a:stretch/>
              </p:blipFill>
              <p:spPr>
                <a:xfrm>
                  <a:off x="2342052" y="2998765"/>
                  <a:ext cx="897576" cy="330766"/>
                </a:xfrm>
                <a:prstGeom prst="rect">
                  <a:avLst/>
                </a:prstGeom>
              </p:spPr>
            </p:pic>
            <p:grpSp>
              <p:nvGrpSpPr>
                <p:cNvPr id="223" name="Group 222"/>
                <p:cNvGrpSpPr/>
                <p:nvPr/>
              </p:nvGrpSpPr>
              <p:grpSpPr>
                <a:xfrm>
                  <a:off x="290688" y="989414"/>
                  <a:ext cx="3054717" cy="3589729"/>
                  <a:chOff x="290688" y="989414"/>
                  <a:chExt cx="3054717" cy="3589729"/>
                </a:xfrm>
              </p:grpSpPr>
              <p:grpSp>
                <p:nvGrpSpPr>
                  <p:cNvPr id="224" name="Group 223"/>
                  <p:cNvGrpSpPr/>
                  <p:nvPr/>
                </p:nvGrpSpPr>
                <p:grpSpPr>
                  <a:xfrm>
                    <a:off x="300213" y="997743"/>
                    <a:ext cx="3045192" cy="3581400"/>
                    <a:chOff x="314905" y="997743"/>
                    <a:chExt cx="3045192" cy="3581400"/>
                  </a:xfrm>
                </p:grpSpPr>
                <p:grpSp>
                  <p:nvGrpSpPr>
                    <p:cNvPr id="227" name="Group 226"/>
                    <p:cNvGrpSpPr/>
                    <p:nvPr/>
                  </p:nvGrpSpPr>
                  <p:grpSpPr>
                    <a:xfrm>
                      <a:off x="314905" y="997743"/>
                      <a:ext cx="3045192" cy="3581400"/>
                      <a:chOff x="314905" y="995361"/>
                      <a:chExt cx="3045192" cy="3581400"/>
                    </a:xfrm>
                  </p:grpSpPr>
                  <p:sp>
                    <p:nvSpPr>
                      <p:cNvPr id="229" name="TextBox 228"/>
                      <p:cNvSpPr txBox="1"/>
                      <p:nvPr/>
                    </p:nvSpPr>
                    <p:spPr>
                      <a:xfrm>
                        <a:off x="2207572" y="4115096"/>
                        <a:ext cx="115252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800" dirty="0" smtClean="0"/>
                          <a:t>Scan and explore. </a:t>
                        </a:r>
                      </a:p>
                      <a:p>
                        <a:pPr algn="ctr"/>
                        <a:r>
                          <a:rPr lang="en-AU" sz="800" dirty="0" smtClean="0"/>
                          <a:t>Visit getcellarkey.com on your smartphone</a:t>
                        </a:r>
                        <a:endParaRPr lang="en-US" sz="800" dirty="0"/>
                      </a:p>
                    </p:txBody>
                  </p:sp>
                  <p:sp>
                    <p:nvSpPr>
                      <p:cNvPr id="230" name="TextBox 229"/>
                      <p:cNvSpPr txBox="1"/>
                      <p:nvPr/>
                    </p:nvSpPr>
                    <p:spPr>
                      <a:xfrm>
                        <a:off x="1090512" y="4188922"/>
                        <a:ext cx="1233030" cy="25391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AU" sz="1050" b="1" dirty="0" smtClean="0"/>
                          <a:t>WINE ENTHUSIAST</a:t>
                        </a:r>
                        <a:endParaRPr lang="en-US" sz="1050" b="1" dirty="0"/>
                      </a:p>
                    </p:txBody>
                  </p:sp>
                  <p:sp>
                    <p:nvSpPr>
                      <p:cNvPr id="231" name="Rectangle 230"/>
                      <p:cNvSpPr/>
                      <p:nvPr/>
                    </p:nvSpPr>
                    <p:spPr>
                      <a:xfrm>
                        <a:off x="314905" y="995361"/>
                        <a:ext cx="3009901" cy="35814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bg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2" name="TextBox 231"/>
                      <p:cNvSpPr txBox="1"/>
                      <p:nvPr/>
                    </p:nvSpPr>
                    <p:spPr>
                      <a:xfrm>
                        <a:off x="1081631" y="3327149"/>
                        <a:ext cx="119054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4800" b="1" dirty="0" smtClean="0">
                            <a:latin typeface="Bell MT" pitchFamily="18" charset="0"/>
                          </a:rPr>
                          <a:t>93</a:t>
                        </a:r>
                        <a:endParaRPr lang="en-US" sz="4800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33" name="TextBox 232"/>
                      <p:cNvSpPr txBox="1"/>
                      <p:nvPr/>
                    </p:nvSpPr>
                    <p:spPr>
                      <a:xfrm>
                        <a:off x="1288553" y="3904199"/>
                        <a:ext cx="8146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b="1" dirty="0" smtClean="0">
                            <a:latin typeface="Bell MT" pitchFamily="18" charset="0"/>
                          </a:rPr>
                          <a:t>points</a:t>
                        </a:r>
                        <a:endParaRPr lang="en-US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34" name="TextBox 233"/>
                      <p:cNvSpPr txBox="1"/>
                      <p:nvPr/>
                    </p:nvSpPr>
                    <p:spPr>
                      <a:xfrm>
                        <a:off x="989438" y="1834317"/>
                        <a:ext cx="23647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sz="2400" dirty="0" smtClean="0">
                            <a:latin typeface="Kunstler Script" pitchFamily="66" charset="0"/>
                          </a:rPr>
                          <a:t>2009 Wildcat Pinot Noir</a:t>
                        </a:r>
                        <a:endParaRPr lang="en-AU" sz="2400" dirty="0" smtClean="0">
                          <a:latin typeface="Kunstler Script" pitchFamily="66" charset="0"/>
                        </a:endParaRPr>
                      </a:p>
                    </p:txBody>
                  </p:sp>
                  <p:pic>
                    <p:nvPicPr>
                      <p:cNvPr id="235" name="Picture 234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53" t="5357" r="882" b="6034"/>
                      <a:stretch/>
                    </p:blipFill>
                    <p:spPr>
                      <a:xfrm>
                        <a:off x="1123527" y="1659661"/>
                        <a:ext cx="2097591" cy="234305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228" name="Rectangle 227"/>
                    <p:cNvSpPr/>
                    <p:nvPr/>
                  </p:nvSpPr>
                  <p:spPr>
                    <a:xfrm>
                      <a:off x="1123527" y="2193142"/>
                      <a:ext cx="2156176" cy="154657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“It’s </a:t>
                      </a:r>
                      <a:r>
                        <a:rPr lang="en-AU" sz="1050" dirty="0">
                          <a:latin typeface="Bell MT" pitchFamily="18" charset="0"/>
                        </a:rPr>
                        <a:t>already delicious thanks to the raspberry, cherry and persimmon </a:t>
                      </a:r>
                      <a:r>
                        <a:rPr lang="en-AU" sz="1050" dirty="0" err="1">
                          <a:latin typeface="Bell MT" pitchFamily="18" charset="0"/>
                        </a:rPr>
                        <a:t>flavors</a:t>
                      </a:r>
                      <a:r>
                        <a:rPr lang="en-AU" sz="1050" dirty="0">
                          <a:latin typeface="Bell MT" pitchFamily="18" charset="0"/>
                        </a:rPr>
                        <a:t> that gain complexity from baking spice and sweet, toasty oak notes. The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brisk acidity </a:t>
                      </a:r>
                      <a:r>
                        <a:rPr lang="en-AU" sz="1050" dirty="0">
                          <a:latin typeface="Bell MT" pitchFamily="18" charset="0"/>
                        </a:rPr>
                        <a:t>is just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about </a:t>
                      </a:r>
                      <a:r>
                        <a:rPr lang="en-AU" sz="1050" dirty="0">
                          <a:latin typeface="Bell MT" pitchFamily="18" charset="0"/>
                        </a:rPr>
                        <a:t>perfect,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and </a:t>
                      </a: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the finish is </a:t>
                      </a:r>
                      <a:r>
                        <a:rPr lang="en-AU" sz="1050" dirty="0">
                          <a:latin typeface="Bell MT" pitchFamily="18" charset="0"/>
                        </a:rPr>
                        <a:t>long </a:t>
                      </a:r>
                      <a:endParaRPr lang="en-AU" sz="1050" dirty="0" smtClean="0">
                        <a:latin typeface="Bell MT" pitchFamily="18" charset="0"/>
                      </a:endParaRP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and rich.”- S.H.</a:t>
                      </a:r>
                    </a:p>
                    <a:p>
                      <a:pPr algn="just"/>
                      <a:endParaRPr lang="en-AU" sz="1050" dirty="0">
                        <a:latin typeface="Bell MT" pitchFamily="18" charset="0"/>
                      </a:endParaRPr>
                    </a:p>
                  </p:txBody>
                </p:sp>
              </p:grpSp>
              <p:pic>
                <p:nvPicPr>
                  <p:cNvPr id="225" name="Picture 2" descr="C:\Users\mkatchor\Documents\BWE-CWUS File\Ipad\MacRostie\1000pixw-mark\20120903_MG_3688-Edit_web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6" cstate="print">
                    <a:duotone>
                      <a:prstClr val="black"/>
                      <a:srgbClr val="D9C3A5">
                        <a:tint val="50000"/>
                        <a:satMod val="18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1" t="22778" r="23316" b="14502"/>
                  <a:stretch/>
                </p:blipFill>
                <p:spPr bwMode="auto">
                  <a:xfrm>
                    <a:off x="290688" y="989414"/>
                    <a:ext cx="3019426" cy="5474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26" name="TextBox 225"/>
                  <p:cNvSpPr txBox="1"/>
                  <p:nvPr/>
                </p:nvSpPr>
                <p:spPr>
                  <a:xfrm>
                    <a:off x="2092896" y="1198961"/>
                    <a:ext cx="1172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AU" dirty="0" smtClean="0">
                        <a:solidFill>
                          <a:schemeClr val="bg1"/>
                        </a:solidFill>
                        <a:latin typeface="Kunstler Script" pitchFamily="66" charset="0"/>
                      </a:rPr>
                      <a:t>Sonoma Coast </a:t>
                    </a:r>
                    <a:endParaRPr lang="en-US" dirty="0">
                      <a:solidFill>
                        <a:schemeClr val="bg1"/>
                      </a:solidFill>
                      <a:latin typeface="Kunstler Script" pitchFamily="66" charset="0"/>
                    </a:endParaRPr>
                  </a:p>
                </p:txBody>
              </p:sp>
            </p:grpSp>
          </p:grpSp>
        </p:grpSp>
      </p:grpSp>
      <p:grpSp>
        <p:nvGrpSpPr>
          <p:cNvPr id="236" name="Group 235"/>
          <p:cNvGrpSpPr/>
          <p:nvPr/>
        </p:nvGrpSpPr>
        <p:grpSpPr>
          <a:xfrm>
            <a:off x="313568" y="4748201"/>
            <a:ext cx="3054717" cy="3589729"/>
            <a:chOff x="301861" y="1006072"/>
            <a:chExt cx="3054717" cy="3589729"/>
          </a:xfrm>
        </p:grpSpPr>
        <p:pic>
          <p:nvPicPr>
            <p:cNvPr id="237" name="Picture 2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50" y="1708685"/>
              <a:ext cx="787871" cy="2774678"/>
            </a:xfrm>
            <a:prstGeom prst="rect">
              <a:avLst/>
            </a:prstGeom>
          </p:spPr>
        </p:pic>
        <p:grpSp>
          <p:nvGrpSpPr>
            <p:cNvPr id="238" name="Group 237"/>
            <p:cNvGrpSpPr/>
            <p:nvPr/>
          </p:nvGrpSpPr>
          <p:grpSpPr>
            <a:xfrm>
              <a:off x="301861" y="1006072"/>
              <a:ext cx="3054717" cy="3589729"/>
              <a:chOff x="301861" y="1006072"/>
              <a:chExt cx="3054717" cy="3589729"/>
            </a:xfrm>
          </p:grpSpPr>
          <p:pic>
            <p:nvPicPr>
              <p:cNvPr id="239" name="Picture 2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3353" y="3284532"/>
                <a:ext cx="991738" cy="991738"/>
              </a:xfrm>
              <a:prstGeom prst="rect">
                <a:avLst/>
              </a:prstGeom>
            </p:spPr>
          </p:pic>
          <p:grpSp>
            <p:nvGrpSpPr>
              <p:cNvPr id="240" name="Group 239"/>
              <p:cNvGrpSpPr/>
              <p:nvPr/>
            </p:nvGrpSpPr>
            <p:grpSpPr>
              <a:xfrm>
                <a:off x="301861" y="1006072"/>
                <a:ext cx="3054717" cy="3589729"/>
                <a:chOff x="290688" y="989414"/>
                <a:chExt cx="3054717" cy="3589729"/>
              </a:xfrm>
            </p:grpSpPr>
            <p:pic>
              <p:nvPicPr>
                <p:cNvPr id="241" name="Picture 240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1558"/>
                <a:stretch/>
              </p:blipFill>
              <p:spPr>
                <a:xfrm>
                  <a:off x="2342052" y="2998765"/>
                  <a:ext cx="897576" cy="330766"/>
                </a:xfrm>
                <a:prstGeom prst="rect">
                  <a:avLst/>
                </a:prstGeom>
              </p:spPr>
            </p:pic>
            <p:grpSp>
              <p:nvGrpSpPr>
                <p:cNvPr id="242" name="Group 241"/>
                <p:cNvGrpSpPr/>
                <p:nvPr/>
              </p:nvGrpSpPr>
              <p:grpSpPr>
                <a:xfrm>
                  <a:off x="290688" y="989414"/>
                  <a:ext cx="3054717" cy="3589729"/>
                  <a:chOff x="290688" y="989414"/>
                  <a:chExt cx="3054717" cy="3589729"/>
                </a:xfrm>
              </p:grpSpPr>
              <p:grpSp>
                <p:nvGrpSpPr>
                  <p:cNvPr id="243" name="Group 242"/>
                  <p:cNvGrpSpPr/>
                  <p:nvPr/>
                </p:nvGrpSpPr>
                <p:grpSpPr>
                  <a:xfrm>
                    <a:off x="300213" y="997743"/>
                    <a:ext cx="3045192" cy="3581400"/>
                    <a:chOff x="314905" y="997743"/>
                    <a:chExt cx="3045192" cy="3581400"/>
                  </a:xfrm>
                </p:grpSpPr>
                <p:grpSp>
                  <p:nvGrpSpPr>
                    <p:cNvPr id="246" name="Group 245"/>
                    <p:cNvGrpSpPr/>
                    <p:nvPr/>
                  </p:nvGrpSpPr>
                  <p:grpSpPr>
                    <a:xfrm>
                      <a:off x="314905" y="997743"/>
                      <a:ext cx="3045192" cy="3581400"/>
                      <a:chOff x="314905" y="995361"/>
                      <a:chExt cx="3045192" cy="3581400"/>
                    </a:xfrm>
                  </p:grpSpPr>
                  <p:sp>
                    <p:nvSpPr>
                      <p:cNvPr id="248" name="TextBox 247"/>
                      <p:cNvSpPr txBox="1"/>
                      <p:nvPr/>
                    </p:nvSpPr>
                    <p:spPr>
                      <a:xfrm>
                        <a:off x="2207572" y="4115096"/>
                        <a:ext cx="115252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800" dirty="0" smtClean="0"/>
                          <a:t>Scan and explore. </a:t>
                        </a:r>
                      </a:p>
                      <a:p>
                        <a:pPr algn="ctr"/>
                        <a:r>
                          <a:rPr lang="en-AU" sz="800" dirty="0" smtClean="0"/>
                          <a:t>Visit getcellarkey.com on your smartphone</a:t>
                        </a:r>
                        <a:endParaRPr lang="en-US" sz="800" dirty="0"/>
                      </a:p>
                    </p:txBody>
                  </p:sp>
                  <p:sp>
                    <p:nvSpPr>
                      <p:cNvPr id="249" name="TextBox 248"/>
                      <p:cNvSpPr txBox="1"/>
                      <p:nvPr/>
                    </p:nvSpPr>
                    <p:spPr>
                      <a:xfrm>
                        <a:off x="1090512" y="4188922"/>
                        <a:ext cx="1233030" cy="25391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AU" sz="1050" b="1" dirty="0" smtClean="0"/>
                          <a:t>WINE ENTHUSIAST</a:t>
                        </a:r>
                        <a:endParaRPr lang="en-US" sz="1050" b="1" dirty="0"/>
                      </a:p>
                    </p:txBody>
                  </p:sp>
                  <p:sp>
                    <p:nvSpPr>
                      <p:cNvPr id="250" name="Rectangle 249"/>
                      <p:cNvSpPr/>
                      <p:nvPr/>
                    </p:nvSpPr>
                    <p:spPr>
                      <a:xfrm>
                        <a:off x="314905" y="995361"/>
                        <a:ext cx="3009901" cy="35814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bg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1" name="TextBox 250"/>
                      <p:cNvSpPr txBox="1"/>
                      <p:nvPr/>
                    </p:nvSpPr>
                    <p:spPr>
                      <a:xfrm>
                        <a:off x="1081631" y="3327149"/>
                        <a:ext cx="119054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4800" b="1" dirty="0" smtClean="0">
                            <a:latin typeface="Bell MT" pitchFamily="18" charset="0"/>
                          </a:rPr>
                          <a:t>93</a:t>
                        </a:r>
                        <a:endParaRPr lang="en-US" sz="4800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52" name="TextBox 251"/>
                      <p:cNvSpPr txBox="1"/>
                      <p:nvPr/>
                    </p:nvSpPr>
                    <p:spPr>
                      <a:xfrm>
                        <a:off x="1288553" y="3904199"/>
                        <a:ext cx="8146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b="1" dirty="0" smtClean="0">
                            <a:latin typeface="Bell MT" pitchFamily="18" charset="0"/>
                          </a:rPr>
                          <a:t>points</a:t>
                        </a:r>
                        <a:endParaRPr lang="en-US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53" name="TextBox 252"/>
                      <p:cNvSpPr txBox="1"/>
                      <p:nvPr/>
                    </p:nvSpPr>
                    <p:spPr>
                      <a:xfrm>
                        <a:off x="989438" y="1834317"/>
                        <a:ext cx="23647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sz="2400" dirty="0" smtClean="0">
                            <a:latin typeface="Kunstler Script" pitchFamily="66" charset="0"/>
                          </a:rPr>
                          <a:t>2009 Wildcat Pinot Noir</a:t>
                        </a:r>
                        <a:endParaRPr lang="en-AU" sz="2400" dirty="0" smtClean="0">
                          <a:latin typeface="Kunstler Script" pitchFamily="66" charset="0"/>
                        </a:endParaRPr>
                      </a:p>
                    </p:txBody>
                  </p:sp>
                  <p:pic>
                    <p:nvPicPr>
                      <p:cNvPr id="254" name="Picture 253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53" t="5357" r="882" b="6034"/>
                      <a:stretch/>
                    </p:blipFill>
                    <p:spPr>
                      <a:xfrm>
                        <a:off x="1123527" y="1659661"/>
                        <a:ext cx="2097591" cy="234305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247" name="Rectangle 246"/>
                    <p:cNvSpPr/>
                    <p:nvPr/>
                  </p:nvSpPr>
                  <p:spPr>
                    <a:xfrm>
                      <a:off x="1123527" y="2193142"/>
                      <a:ext cx="2156176" cy="154657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“It’s </a:t>
                      </a:r>
                      <a:r>
                        <a:rPr lang="en-AU" sz="1050" dirty="0">
                          <a:latin typeface="Bell MT" pitchFamily="18" charset="0"/>
                        </a:rPr>
                        <a:t>already delicious thanks to the raspberry, cherry and persimmon </a:t>
                      </a:r>
                      <a:r>
                        <a:rPr lang="en-AU" sz="1050" dirty="0" err="1">
                          <a:latin typeface="Bell MT" pitchFamily="18" charset="0"/>
                        </a:rPr>
                        <a:t>flavors</a:t>
                      </a:r>
                      <a:r>
                        <a:rPr lang="en-AU" sz="1050" dirty="0">
                          <a:latin typeface="Bell MT" pitchFamily="18" charset="0"/>
                        </a:rPr>
                        <a:t> that gain complexity from baking spice and sweet, toasty oak notes. The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brisk acidity </a:t>
                      </a:r>
                      <a:r>
                        <a:rPr lang="en-AU" sz="1050" dirty="0">
                          <a:latin typeface="Bell MT" pitchFamily="18" charset="0"/>
                        </a:rPr>
                        <a:t>is just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about </a:t>
                      </a:r>
                      <a:r>
                        <a:rPr lang="en-AU" sz="1050" dirty="0">
                          <a:latin typeface="Bell MT" pitchFamily="18" charset="0"/>
                        </a:rPr>
                        <a:t>perfect,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and </a:t>
                      </a: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the finish is </a:t>
                      </a:r>
                      <a:r>
                        <a:rPr lang="en-AU" sz="1050" dirty="0">
                          <a:latin typeface="Bell MT" pitchFamily="18" charset="0"/>
                        </a:rPr>
                        <a:t>long </a:t>
                      </a:r>
                      <a:endParaRPr lang="en-AU" sz="1050" dirty="0" smtClean="0">
                        <a:latin typeface="Bell MT" pitchFamily="18" charset="0"/>
                      </a:endParaRP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and rich.”- S.H.</a:t>
                      </a:r>
                    </a:p>
                    <a:p>
                      <a:pPr algn="just"/>
                      <a:endParaRPr lang="en-AU" sz="1050" dirty="0">
                        <a:latin typeface="Bell MT" pitchFamily="18" charset="0"/>
                      </a:endParaRPr>
                    </a:p>
                  </p:txBody>
                </p:sp>
              </p:grpSp>
              <p:pic>
                <p:nvPicPr>
                  <p:cNvPr id="244" name="Picture 2" descr="C:\Users\mkatchor\Documents\BWE-CWUS File\Ipad\MacRostie\1000pixw-mark\20120903_MG_3688-Edit_web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6" cstate="print">
                    <a:duotone>
                      <a:prstClr val="black"/>
                      <a:srgbClr val="D9C3A5">
                        <a:tint val="50000"/>
                        <a:satMod val="18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1" t="22778" r="23316" b="14502"/>
                  <a:stretch/>
                </p:blipFill>
                <p:spPr bwMode="auto">
                  <a:xfrm>
                    <a:off x="290688" y="989414"/>
                    <a:ext cx="3019426" cy="5474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2092896" y="1198961"/>
                    <a:ext cx="1172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AU" dirty="0" smtClean="0">
                        <a:solidFill>
                          <a:schemeClr val="bg1"/>
                        </a:solidFill>
                        <a:latin typeface="Kunstler Script" pitchFamily="66" charset="0"/>
                      </a:rPr>
                      <a:t>Sonoma Coast </a:t>
                    </a:r>
                    <a:endParaRPr lang="en-US" dirty="0">
                      <a:solidFill>
                        <a:schemeClr val="bg1"/>
                      </a:solidFill>
                      <a:latin typeface="Kunstler Script" pitchFamily="66" charset="0"/>
                    </a:endParaRPr>
                  </a:p>
                </p:txBody>
              </p:sp>
            </p:grpSp>
          </p:grpSp>
        </p:grpSp>
      </p:grpSp>
      <p:grpSp>
        <p:nvGrpSpPr>
          <p:cNvPr id="255" name="Group 254"/>
          <p:cNvGrpSpPr/>
          <p:nvPr/>
        </p:nvGrpSpPr>
        <p:grpSpPr>
          <a:xfrm>
            <a:off x="3513741" y="4748201"/>
            <a:ext cx="3054717" cy="3589729"/>
            <a:chOff x="301861" y="1006072"/>
            <a:chExt cx="3054717" cy="3589729"/>
          </a:xfrm>
        </p:grpSpPr>
        <p:pic>
          <p:nvPicPr>
            <p:cNvPr id="256" name="Picture 2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50" y="1708685"/>
              <a:ext cx="787871" cy="2774678"/>
            </a:xfrm>
            <a:prstGeom prst="rect">
              <a:avLst/>
            </a:prstGeom>
          </p:spPr>
        </p:pic>
        <p:grpSp>
          <p:nvGrpSpPr>
            <p:cNvPr id="257" name="Group 256"/>
            <p:cNvGrpSpPr/>
            <p:nvPr/>
          </p:nvGrpSpPr>
          <p:grpSpPr>
            <a:xfrm>
              <a:off x="301861" y="1006072"/>
              <a:ext cx="3054717" cy="3589729"/>
              <a:chOff x="301861" y="1006072"/>
              <a:chExt cx="3054717" cy="3589729"/>
            </a:xfrm>
          </p:grpSpPr>
          <p:pic>
            <p:nvPicPr>
              <p:cNvPr id="258" name="Picture 25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3353" y="3284532"/>
                <a:ext cx="991738" cy="991738"/>
              </a:xfrm>
              <a:prstGeom prst="rect">
                <a:avLst/>
              </a:prstGeom>
            </p:spPr>
          </p:pic>
          <p:grpSp>
            <p:nvGrpSpPr>
              <p:cNvPr id="259" name="Group 258"/>
              <p:cNvGrpSpPr/>
              <p:nvPr/>
            </p:nvGrpSpPr>
            <p:grpSpPr>
              <a:xfrm>
                <a:off x="301861" y="1006072"/>
                <a:ext cx="3054717" cy="3589729"/>
                <a:chOff x="290688" y="989414"/>
                <a:chExt cx="3054717" cy="3589729"/>
              </a:xfrm>
            </p:grpSpPr>
            <p:pic>
              <p:nvPicPr>
                <p:cNvPr id="260" name="Picture 259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1558"/>
                <a:stretch/>
              </p:blipFill>
              <p:spPr>
                <a:xfrm>
                  <a:off x="2342052" y="2998765"/>
                  <a:ext cx="897576" cy="330766"/>
                </a:xfrm>
                <a:prstGeom prst="rect">
                  <a:avLst/>
                </a:prstGeom>
              </p:spPr>
            </p:pic>
            <p:grpSp>
              <p:nvGrpSpPr>
                <p:cNvPr id="261" name="Group 260"/>
                <p:cNvGrpSpPr/>
                <p:nvPr/>
              </p:nvGrpSpPr>
              <p:grpSpPr>
                <a:xfrm>
                  <a:off x="290688" y="989414"/>
                  <a:ext cx="3054717" cy="3589729"/>
                  <a:chOff x="290688" y="989414"/>
                  <a:chExt cx="3054717" cy="3589729"/>
                </a:xfrm>
              </p:grpSpPr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300213" y="997743"/>
                    <a:ext cx="3045192" cy="3581400"/>
                    <a:chOff x="314905" y="997743"/>
                    <a:chExt cx="3045192" cy="3581400"/>
                  </a:xfrm>
                </p:grpSpPr>
                <p:grpSp>
                  <p:nvGrpSpPr>
                    <p:cNvPr id="265" name="Group 264"/>
                    <p:cNvGrpSpPr/>
                    <p:nvPr/>
                  </p:nvGrpSpPr>
                  <p:grpSpPr>
                    <a:xfrm>
                      <a:off x="314905" y="997743"/>
                      <a:ext cx="3045192" cy="3581400"/>
                      <a:chOff x="314905" y="995361"/>
                      <a:chExt cx="3045192" cy="3581400"/>
                    </a:xfrm>
                  </p:grpSpPr>
                  <p:sp>
                    <p:nvSpPr>
                      <p:cNvPr id="267" name="TextBox 266"/>
                      <p:cNvSpPr txBox="1"/>
                      <p:nvPr/>
                    </p:nvSpPr>
                    <p:spPr>
                      <a:xfrm>
                        <a:off x="2207572" y="4115096"/>
                        <a:ext cx="115252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800" dirty="0" smtClean="0"/>
                          <a:t>Scan and explore. </a:t>
                        </a:r>
                      </a:p>
                      <a:p>
                        <a:pPr algn="ctr"/>
                        <a:r>
                          <a:rPr lang="en-AU" sz="800" dirty="0" smtClean="0"/>
                          <a:t>Visit getcellarkey.com on your smartphone</a:t>
                        </a:r>
                        <a:endParaRPr lang="en-US" sz="800" dirty="0"/>
                      </a:p>
                    </p:txBody>
                  </p:sp>
                  <p:sp>
                    <p:nvSpPr>
                      <p:cNvPr id="268" name="TextBox 267"/>
                      <p:cNvSpPr txBox="1"/>
                      <p:nvPr/>
                    </p:nvSpPr>
                    <p:spPr>
                      <a:xfrm>
                        <a:off x="1090512" y="4188922"/>
                        <a:ext cx="1233030" cy="25391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AU" sz="1050" b="1" dirty="0" smtClean="0"/>
                          <a:t>WINE ENTHUSIAST</a:t>
                        </a:r>
                        <a:endParaRPr lang="en-US" sz="1050" b="1" dirty="0"/>
                      </a:p>
                    </p:txBody>
                  </p:sp>
                  <p:sp>
                    <p:nvSpPr>
                      <p:cNvPr id="269" name="Rectangle 268"/>
                      <p:cNvSpPr/>
                      <p:nvPr/>
                    </p:nvSpPr>
                    <p:spPr>
                      <a:xfrm>
                        <a:off x="314905" y="995361"/>
                        <a:ext cx="3009901" cy="35814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bg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0" name="TextBox 269"/>
                      <p:cNvSpPr txBox="1"/>
                      <p:nvPr/>
                    </p:nvSpPr>
                    <p:spPr>
                      <a:xfrm>
                        <a:off x="1081631" y="3327149"/>
                        <a:ext cx="119054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AU" sz="4800" b="1" dirty="0" smtClean="0">
                            <a:latin typeface="Bell MT" pitchFamily="18" charset="0"/>
                          </a:rPr>
                          <a:t>93</a:t>
                        </a:r>
                        <a:endParaRPr lang="en-US" sz="4800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71" name="TextBox 270"/>
                      <p:cNvSpPr txBox="1"/>
                      <p:nvPr/>
                    </p:nvSpPr>
                    <p:spPr>
                      <a:xfrm>
                        <a:off x="1288553" y="3904199"/>
                        <a:ext cx="8146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b="1" dirty="0" smtClean="0">
                            <a:latin typeface="Bell MT" pitchFamily="18" charset="0"/>
                          </a:rPr>
                          <a:t>points</a:t>
                        </a:r>
                        <a:endParaRPr lang="en-US" b="1" dirty="0">
                          <a:latin typeface="Bell MT" pitchFamily="18" charset="0"/>
                        </a:endParaRPr>
                      </a:p>
                    </p:txBody>
                  </p:sp>
                  <p:sp>
                    <p:nvSpPr>
                      <p:cNvPr id="272" name="TextBox 271"/>
                      <p:cNvSpPr txBox="1"/>
                      <p:nvPr/>
                    </p:nvSpPr>
                    <p:spPr>
                      <a:xfrm>
                        <a:off x="989438" y="1834317"/>
                        <a:ext cx="23647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AU" sz="2400" dirty="0" smtClean="0">
                            <a:latin typeface="Kunstler Script" pitchFamily="66" charset="0"/>
                          </a:rPr>
                          <a:t>2009 Wildcat Pinot Noir</a:t>
                        </a:r>
                        <a:endParaRPr lang="en-AU" sz="2400" dirty="0" smtClean="0">
                          <a:latin typeface="Kunstler Script" pitchFamily="66" charset="0"/>
                        </a:endParaRPr>
                      </a:p>
                    </p:txBody>
                  </p:sp>
                  <p:pic>
                    <p:nvPicPr>
                      <p:cNvPr id="273" name="Picture 272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53" t="5357" r="882" b="6034"/>
                      <a:stretch/>
                    </p:blipFill>
                    <p:spPr>
                      <a:xfrm>
                        <a:off x="1123527" y="1659661"/>
                        <a:ext cx="2097591" cy="234305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266" name="Rectangle 265"/>
                    <p:cNvSpPr/>
                    <p:nvPr/>
                  </p:nvSpPr>
                  <p:spPr>
                    <a:xfrm>
                      <a:off x="1123527" y="2193142"/>
                      <a:ext cx="2156176" cy="154657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“It’s </a:t>
                      </a:r>
                      <a:r>
                        <a:rPr lang="en-AU" sz="1050" dirty="0">
                          <a:latin typeface="Bell MT" pitchFamily="18" charset="0"/>
                        </a:rPr>
                        <a:t>already delicious thanks to the raspberry, cherry and persimmon </a:t>
                      </a:r>
                      <a:r>
                        <a:rPr lang="en-AU" sz="1050" dirty="0" err="1">
                          <a:latin typeface="Bell MT" pitchFamily="18" charset="0"/>
                        </a:rPr>
                        <a:t>flavors</a:t>
                      </a:r>
                      <a:r>
                        <a:rPr lang="en-AU" sz="1050" dirty="0">
                          <a:latin typeface="Bell MT" pitchFamily="18" charset="0"/>
                        </a:rPr>
                        <a:t> that gain complexity from baking spice and sweet, toasty oak notes. The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brisk acidity </a:t>
                      </a:r>
                      <a:r>
                        <a:rPr lang="en-AU" sz="1050" dirty="0">
                          <a:latin typeface="Bell MT" pitchFamily="18" charset="0"/>
                        </a:rPr>
                        <a:t>is just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about </a:t>
                      </a:r>
                      <a:r>
                        <a:rPr lang="en-AU" sz="1050" dirty="0">
                          <a:latin typeface="Bell MT" pitchFamily="18" charset="0"/>
                        </a:rPr>
                        <a:t>perfect, </a:t>
                      </a:r>
                      <a:r>
                        <a:rPr lang="en-AU" sz="1050" dirty="0" smtClean="0">
                          <a:latin typeface="Bell MT" pitchFamily="18" charset="0"/>
                        </a:rPr>
                        <a:t>and </a:t>
                      </a: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the finish is </a:t>
                      </a:r>
                      <a:r>
                        <a:rPr lang="en-AU" sz="1050" dirty="0">
                          <a:latin typeface="Bell MT" pitchFamily="18" charset="0"/>
                        </a:rPr>
                        <a:t>long </a:t>
                      </a:r>
                      <a:endParaRPr lang="en-AU" sz="1050" dirty="0" smtClean="0">
                        <a:latin typeface="Bell MT" pitchFamily="18" charset="0"/>
                      </a:endParaRPr>
                    </a:p>
                    <a:p>
                      <a:pPr algn="just"/>
                      <a:r>
                        <a:rPr lang="en-AU" sz="1050" dirty="0" smtClean="0">
                          <a:latin typeface="Bell MT" pitchFamily="18" charset="0"/>
                        </a:rPr>
                        <a:t>and rich.”- S.H.</a:t>
                      </a:r>
                    </a:p>
                    <a:p>
                      <a:pPr algn="just"/>
                      <a:endParaRPr lang="en-AU" sz="1050" dirty="0">
                        <a:latin typeface="Bell MT" pitchFamily="18" charset="0"/>
                      </a:endParaRPr>
                    </a:p>
                  </p:txBody>
                </p:sp>
              </p:grpSp>
              <p:pic>
                <p:nvPicPr>
                  <p:cNvPr id="263" name="Picture 2" descr="C:\Users\mkatchor\Documents\BWE-CWUS File\Ipad\MacRostie\1000pixw-mark\20120903_MG_3688-Edit_web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6" cstate="print">
                    <a:duotone>
                      <a:prstClr val="black"/>
                      <a:srgbClr val="D9C3A5">
                        <a:tint val="50000"/>
                        <a:satMod val="180000"/>
                      </a:srgb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1" t="22778" r="23316" b="14502"/>
                  <a:stretch/>
                </p:blipFill>
                <p:spPr bwMode="auto">
                  <a:xfrm>
                    <a:off x="290688" y="989414"/>
                    <a:ext cx="3019426" cy="5474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64" name="TextBox 263"/>
                  <p:cNvSpPr txBox="1"/>
                  <p:nvPr/>
                </p:nvSpPr>
                <p:spPr>
                  <a:xfrm>
                    <a:off x="2092896" y="1198961"/>
                    <a:ext cx="1172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AU" dirty="0" smtClean="0">
                        <a:solidFill>
                          <a:schemeClr val="bg1"/>
                        </a:solidFill>
                        <a:latin typeface="Kunstler Script" pitchFamily="66" charset="0"/>
                      </a:rPr>
                      <a:t>Sonoma Coast </a:t>
                    </a:r>
                    <a:endParaRPr lang="en-US" dirty="0">
                      <a:solidFill>
                        <a:schemeClr val="bg1"/>
                      </a:solidFill>
                      <a:latin typeface="Kunstler Script" pitchFamily="66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yle Template vert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Argyle Template vertical</Template>
  <TotalTime>264</TotalTime>
  <Words>252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Argyle Template vertical</vt:lpstr>
      <vt:lpstr>PowerPoint Presentation</vt:lpstr>
    </vt:vector>
  </TitlesOfParts>
  <Company>Lion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 Katchor</dc:creator>
  <cp:lastModifiedBy>Monique Katchor</cp:lastModifiedBy>
  <cp:revision>33</cp:revision>
  <cp:lastPrinted>2012-04-17T17:16:26Z</cp:lastPrinted>
  <dcterms:created xsi:type="dcterms:W3CDTF">2012-04-10T22:51:24Z</dcterms:created>
  <dcterms:modified xsi:type="dcterms:W3CDTF">2013-02-19T20:39:31Z</dcterms:modified>
</cp:coreProperties>
</file>