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6858000" cy="9144000" type="screen4x3"/>
  <p:notesSz cx="6881813" cy="100155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574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>
              <a:defRPr sz="1300"/>
            </a:lvl1pPr>
          </a:lstStyle>
          <a:p>
            <a:fld id="{962BC96E-3495-2B48-AC5A-1BDD19C4440D}" type="datetimeFigureOut">
              <a:rPr lang="en-US" smtClean="0"/>
              <a:pPr/>
              <a:t>05/23/2013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>
              <a:defRPr sz="1300"/>
            </a:lvl1pPr>
          </a:lstStyle>
          <a:p>
            <a:fld id="{B8D881ED-8BE3-E74C-A230-3055B23DDE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04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>
              <a:defRPr sz="1300"/>
            </a:lvl1pPr>
          </a:lstStyle>
          <a:p>
            <a:fld id="{2CD1968D-C9D1-E74D-8270-100BDC810D4C}" type="datetimeFigureOut">
              <a:rPr lang="en-US" smtClean="0"/>
              <a:pPr/>
              <a:t>05/23/2013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33588" y="750888"/>
            <a:ext cx="2814637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51" tIns="48276" rIns="96551" bIns="482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757381"/>
            <a:ext cx="5505450" cy="4506992"/>
          </a:xfrm>
          <a:prstGeom prst="rect">
            <a:avLst/>
          </a:prstGeom>
        </p:spPr>
        <p:txBody>
          <a:bodyPr vert="horz" lIns="96551" tIns="48276" rIns="96551" bIns="4827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>
              <a:defRPr sz="1300"/>
            </a:lvl1pPr>
          </a:lstStyle>
          <a:p>
            <a:fld id="{98A2FB9A-F8D1-4241-833C-A15460D539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3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05/23/2013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05/23/2013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05/23/2013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05/23/2013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05/23/2013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05/23/2013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5A9CC-625C-41FA-96B1-04C973DC70A3}" type="datetimeFigureOut">
              <a:rPr lang="en-US" smtClean="0"/>
              <a:pPr/>
              <a:t>05/23/2013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14905" y="1001717"/>
            <a:ext cx="3142256" cy="3581400"/>
            <a:chOff x="314905" y="995361"/>
            <a:chExt cx="3142256" cy="35814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783" y="1837785"/>
              <a:ext cx="746889" cy="2526243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314905" y="995361"/>
              <a:ext cx="3142256" cy="3581400"/>
              <a:chOff x="314905" y="995361"/>
              <a:chExt cx="3142256" cy="3581400"/>
            </a:xfrm>
          </p:grpSpPr>
          <p:pic>
            <p:nvPicPr>
              <p:cNvPr id="8" name="Picture 2" descr="C:\Documents and Settings\Administrator\Desktop\Argyle Powerpoint template image white vertical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4907" y="1147759"/>
                <a:ext cx="3009900" cy="608199"/>
              </a:xfrm>
              <a:prstGeom prst="rect">
                <a:avLst/>
              </a:prstGeom>
              <a:noFill/>
            </p:spPr>
          </p:pic>
          <p:sp>
            <p:nvSpPr>
              <p:cNvPr id="2" name="Rectangle 1"/>
              <p:cNvSpPr/>
              <p:nvPr/>
            </p:nvSpPr>
            <p:spPr>
              <a:xfrm>
                <a:off x="314905" y="995361"/>
                <a:ext cx="3009901" cy="3581400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14907" y="4325928"/>
                <a:ext cx="856325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700" b="1" dirty="0">
                    <a:solidFill>
                      <a:srgbClr val="990000"/>
                    </a:solidFill>
                    <a:latin typeface="+mj-lt"/>
                  </a:rPr>
                  <a:t>a</a:t>
                </a:r>
                <a:r>
                  <a:rPr lang="en-AU" sz="700" b="1" dirty="0" smtClean="0">
                    <a:solidFill>
                      <a:srgbClr val="990000"/>
                    </a:solidFill>
                    <a:latin typeface="+mj-lt"/>
                  </a:rPr>
                  <a:t>rgylewinery.com</a:t>
                </a:r>
                <a:endParaRPr lang="en-US" sz="700" b="1" dirty="0">
                  <a:solidFill>
                    <a:srgbClr val="990000"/>
                  </a:solidFill>
                  <a:latin typeface="+mj-lt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162833" y="4051369"/>
                <a:ext cx="11525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800" dirty="0" smtClean="0"/>
                  <a:t>Scan and explore. </a:t>
                </a:r>
              </a:p>
              <a:p>
                <a:pPr algn="ctr"/>
                <a:r>
                  <a:rPr lang="en-AU" sz="800" dirty="0" smtClean="0"/>
                  <a:t>Visit getcellarkey.com on your smartphone</a:t>
                </a:r>
                <a:endParaRPr lang="en-US" sz="8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018961" y="2277594"/>
                <a:ext cx="2276139" cy="2277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AU" sz="900" i="1" dirty="0"/>
                  <a:t>“Fruit aromas of crisp granny smith apple, Anjou </a:t>
                </a:r>
                <a:r>
                  <a:rPr lang="en-AU" sz="900" i="1" dirty="0" smtClean="0"/>
                  <a:t>pear, and </a:t>
                </a:r>
                <a:r>
                  <a:rPr lang="en-AU" sz="900" i="1" dirty="0"/>
                  <a:t>cantaloupe lead the nose, following on the palate with a delicate autolytic yeasty character, </a:t>
                </a:r>
                <a:r>
                  <a:rPr lang="en-AU" sz="900" i="1" dirty="0" smtClean="0"/>
                  <a:t>honeyed poached </a:t>
                </a:r>
                <a:r>
                  <a:rPr lang="en-AU" sz="900" i="1" dirty="0"/>
                  <a:t>pear and </a:t>
                </a:r>
                <a:r>
                  <a:rPr lang="en-AU" sz="900" i="1" dirty="0" smtClean="0"/>
                  <a:t>blanched </a:t>
                </a:r>
              </a:p>
              <a:p>
                <a:r>
                  <a:rPr lang="en-AU" sz="900" i="1" dirty="0" smtClean="0"/>
                  <a:t>almond notes</a:t>
                </a:r>
                <a:r>
                  <a:rPr lang="en-AU" sz="900" i="1" dirty="0"/>
                  <a:t>. The wine </a:t>
                </a:r>
                <a:endParaRPr lang="en-AU" sz="900" i="1" dirty="0" smtClean="0"/>
              </a:p>
              <a:p>
                <a:r>
                  <a:rPr lang="en-AU" sz="900" i="1" dirty="0" smtClean="0"/>
                  <a:t>finishes </a:t>
                </a:r>
                <a:r>
                  <a:rPr lang="en-AU" sz="900" i="1" dirty="0"/>
                  <a:t>on a </a:t>
                </a:r>
                <a:r>
                  <a:rPr lang="en-AU" sz="900" i="1" dirty="0" smtClean="0"/>
                  <a:t>harmonious</a:t>
                </a:r>
              </a:p>
              <a:p>
                <a:r>
                  <a:rPr lang="en-AU" sz="900" i="1" dirty="0" smtClean="0"/>
                  <a:t>streak </a:t>
                </a:r>
                <a:r>
                  <a:rPr lang="en-AU" sz="900" i="1" dirty="0"/>
                  <a:t>of clean, </a:t>
                </a:r>
                <a:r>
                  <a:rPr lang="en-AU" sz="900" i="1" dirty="0" smtClean="0"/>
                  <a:t>mineral </a:t>
                </a:r>
              </a:p>
              <a:p>
                <a:r>
                  <a:rPr lang="en-AU" sz="900" i="1" dirty="0" smtClean="0"/>
                  <a:t>laden </a:t>
                </a:r>
                <a:r>
                  <a:rPr lang="en-AU" sz="900" i="1" dirty="0"/>
                  <a:t>acidity </a:t>
                </a:r>
                <a:r>
                  <a:rPr lang="en-AU" sz="900" i="1" dirty="0" smtClean="0"/>
                  <a:t>keeping it </a:t>
                </a:r>
              </a:p>
              <a:p>
                <a:r>
                  <a:rPr lang="en-AU" sz="900" i="1" dirty="0" smtClean="0"/>
                  <a:t>lively </a:t>
                </a:r>
                <a:r>
                  <a:rPr lang="en-AU" sz="900" i="1" dirty="0"/>
                  <a:t>and focused..”</a:t>
                </a:r>
              </a:p>
              <a:p>
                <a:endParaRPr lang="en-AU" sz="600" i="1" dirty="0"/>
              </a:p>
              <a:p>
                <a:r>
                  <a:rPr lang="en-AU" sz="800" i="1" dirty="0" smtClean="0"/>
                  <a:t>Enjoy this </a:t>
                </a:r>
                <a:r>
                  <a:rPr lang="en-AU" sz="800" i="1" dirty="0" smtClean="0"/>
                  <a:t>taste of </a:t>
                </a:r>
                <a:r>
                  <a:rPr lang="en-AU" sz="800" i="1" dirty="0" smtClean="0"/>
                  <a:t>the </a:t>
                </a:r>
                <a:endParaRPr lang="en-AU" sz="800" i="1" dirty="0" smtClean="0"/>
              </a:p>
              <a:p>
                <a:r>
                  <a:rPr lang="en-AU" sz="800" i="1" dirty="0" smtClean="0"/>
                  <a:t>Willamette Valley</a:t>
                </a:r>
                <a:r>
                  <a:rPr lang="en-AU" sz="800" i="1" dirty="0" smtClean="0"/>
                  <a:t>!</a:t>
                </a:r>
                <a:endParaRPr lang="en-AU" sz="800" i="1" dirty="0"/>
              </a:p>
              <a:p>
                <a:endParaRPr lang="en-AU" sz="500" i="1" dirty="0" smtClean="0"/>
              </a:p>
              <a:p>
                <a:r>
                  <a:rPr lang="en-AU" sz="1100" dirty="0" smtClean="0"/>
                  <a:t>Rollin Soles</a:t>
                </a:r>
              </a:p>
              <a:p>
                <a:r>
                  <a:rPr lang="en-AU" sz="700" dirty="0" smtClean="0"/>
                  <a:t>Argyle’s Founder &amp;</a:t>
                </a:r>
              </a:p>
              <a:p>
                <a:r>
                  <a:rPr lang="en-AU" sz="700" dirty="0" smtClean="0"/>
                  <a:t>Chief winemaker</a:t>
                </a:r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58006" y="2851255"/>
                <a:ext cx="990600" cy="412750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868504" y="1775008"/>
                <a:ext cx="2588657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500" b="1" dirty="0" smtClean="0"/>
                  <a:t>2011 </a:t>
                </a:r>
                <a:r>
                  <a:rPr lang="en-AU" sz="1500" b="1" dirty="0" smtClean="0"/>
                  <a:t>ARGYLE CHARDONNAY</a:t>
                </a:r>
              </a:p>
              <a:p>
                <a:r>
                  <a:rPr lang="en-AU" sz="1400" dirty="0" smtClean="0"/>
                  <a:t>Willamette Valley</a:t>
                </a:r>
                <a:endParaRPr lang="en-US" sz="1400" dirty="0"/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93724" y="3195637"/>
                <a:ext cx="919163" cy="919163"/>
              </a:xfrm>
              <a:prstGeom prst="rect">
                <a:avLst/>
              </a:prstGeom>
            </p:spPr>
          </p:pic>
        </p:grpSp>
      </p:grpSp>
      <p:grpSp>
        <p:nvGrpSpPr>
          <p:cNvPr id="46" name="Group 45"/>
          <p:cNvGrpSpPr/>
          <p:nvPr/>
        </p:nvGrpSpPr>
        <p:grpSpPr>
          <a:xfrm>
            <a:off x="3543385" y="981691"/>
            <a:ext cx="3142256" cy="3581400"/>
            <a:chOff x="314905" y="995361"/>
            <a:chExt cx="3142256" cy="358140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783" y="1837785"/>
              <a:ext cx="746889" cy="2526243"/>
            </a:xfrm>
            <a:prstGeom prst="rect">
              <a:avLst/>
            </a:prstGeom>
          </p:spPr>
        </p:pic>
        <p:grpSp>
          <p:nvGrpSpPr>
            <p:cNvPr id="48" name="Group 47"/>
            <p:cNvGrpSpPr/>
            <p:nvPr/>
          </p:nvGrpSpPr>
          <p:grpSpPr>
            <a:xfrm>
              <a:off x="314905" y="995361"/>
              <a:ext cx="3142256" cy="3581400"/>
              <a:chOff x="314905" y="995361"/>
              <a:chExt cx="3142256" cy="3581400"/>
            </a:xfrm>
          </p:grpSpPr>
          <p:pic>
            <p:nvPicPr>
              <p:cNvPr id="49" name="Picture 2" descr="C:\Documents and Settings\Administrator\Desktop\Argyle Powerpoint template image white vertical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4907" y="1147759"/>
                <a:ext cx="3009900" cy="608199"/>
              </a:xfrm>
              <a:prstGeom prst="rect">
                <a:avLst/>
              </a:prstGeom>
              <a:noFill/>
            </p:spPr>
          </p:pic>
          <p:sp>
            <p:nvSpPr>
              <p:cNvPr id="50" name="Rectangle 49"/>
              <p:cNvSpPr/>
              <p:nvPr/>
            </p:nvSpPr>
            <p:spPr>
              <a:xfrm>
                <a:off x="314905" y="995361"/>
                <a:ext cx="3009901" cy="3581400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314907" y="4325928"/>
                <a:ext cx="856325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700" b="1" dirty="0">
                    <a:solidFill>
                      <a:srgbClr val="990000"/>
                    </a:solidFill>
                    <a:latin typeface="+mj-lt"/>
                  </a:rPr>
                  <a:t>a</a:t>
                </a:r>
                <a:r>
                  <a:rPr lang="en-AU" sz="700" b="1" dirty="0" smtClean="0">
                    <a:solidFill>
                      <a:srgbClr val="990000"/>
                    </a:solidFill>
                    <a:latin typeface="+mj-lt"/>
                  </a:rPr>
                  <a:t>rgylewinery.com</a:t>
                </a:r>
                <a:endParaRPr lang="en-US" sz="700" b="1" dirty="0">
                  <a:solidFill>
                    <a:srgbClr val="990000"/>
                  </a:solidFill>
                  <a:latin typeface="+mj-lt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162833" y="4051369"/>
                <a:ext cx="11525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800" dirty="0" smtClean="0"/>
                  <a:t>Scan and explore. </a:t>
                </a:r>
              </a:p>
              <a:p>
                <a:pPr algn="ctr"/>
                <a:r>
                  <a:rPr lang="en-AU" sz="800" dirty="0" smtClean="0"/>
                  <a:t>Visit getcellarkey.com on your smartphone</a:t>
                </a:r>
                <a:endParaRPr lang="en-US" sz="800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018961" y="2277594"/>
                <a:ext cx="2276139" cy="2277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AU" sz="900" i="1" dirty="0"/>
                  <a:t>“Fruit aromas of crisp granny smith apple, Anjou </a:t>
                </a:r>
                <a:r>
                  <a:rPr lang="en-AU" sz="900" i="1" dirty="0" smtClean="0"/>
                  <a:t>pear, and </a:t>
                </a:r>
                <a:r>
                  <a:rPr lang="en-AU" sz="900" i="1" dirty="0"/>
                  <a:t>cantaloupe lead the nose, following on the palate with a delicate autolytic yeasty character, </a:t>
                </a:r>
                <a:r>
                  <a:rPr lang="en-AU" sz="900" i="1" dirty="0" smtClean="0"/>
                  <a:t>honeyed poached </a:t>
                </a:r>
                <a:r>
                  <a:rPr lang="en-AU" sz="900" i="1" dirty="0"/>
                  <a:t>pear and </a:t>
                </a:r>
                <a:r>
                  <a:rPr lang="en-AU" sz="900" i="1" dirty="0" smtClean="0"/>
                  <a:t>blanched </a:t>
                </a:r>
              </a:p>
              <a:p>
                <a:r>
                  <a:rPr lang="en-AU" sz="900" i="1" dirty="0" smtClean="0"/>
                  <a:t>almond notes</a:t>
                </a:r>
                <a:r>
                  <a:rPr lang="en-AU" sz="900" i="1" dirty="0"/>
                  <a:t>. The wine </a:t>
                </a:r>
                <a:endParaRPr lang="en-AU" sz="900" i="1" dirty="0" smtClean="0"/>
              </a:p>
              <a:p>
                <a:r>
                  <a:rPr lang="en-AU" sz="900" i="1" dirty="0" smtClean="0"/>
                  <a:t>finishes </a:t>
                </a:r>
                <a:r>
                  <a:rPr lang="en-AU" sz="900" i="1" dirty="0"/>
                  <a:t>on a </a:t>
                </a:r>
                <a:r>
                  <a:rPr lang="en-AU" sz="900" i="1" dirty="0" smtClean="0"/>
                  <a:t>harmonious</a:t>
                </a:r>
              </a:p>
              <a:p>
                <a:r>
                  <a:rPr lang="en-AU" sz="900" i="1" dirty="0" smtClean="0"/>
                  <a:t>streak </a:t>
                </a:r>
                <a:r>
                  <a:rPr lang="en-AU" sz="900" i="1" dirty="0"/>
                  <a:t>of clean, </a:t>
                </a:r>
                <a:r>
                  <a:rPr lang="en-AU" sz="900" i="1" dirty="0" smtClean="0"/>
                  <a:t>mineral </a:t>
                </a:r>
              </a:p>
              <a:p>
                <a:r>
                  <a:rPr lang="en-AU" sz="900" i="1" dirty="0" smtClean="0"/>
                  <a:t>laden </a:t>
                </a:r>
                <a:r>
                  <a:rPr lang="en-AU" sz="900" i="1" dirty="0"/>
                  <a:t>acidity </a:t>
                </a:r>
                <a:r>
                  <a:rPr lang="en-AU" sz="900" i="1" dirty="0" smtClean="0"/>
                  <a:t>keeping it </a:t>
                </a:r>
              </a:p>
              <a:p>
                <a:r>
                  <a:rPr lang="en-AU" sz="900" i="1" dirty="0" smtClean="0"/>
                  <a:t>lively </a:t>
                </a:r>
                <a:r>
                  <a:rPr lang="en-AU" sz="900" i="1" dirty="0"/>
                  <a:t>and focused..”</a:t>
                </a:r>
              </a:p>
              <a:p>
                <a:endParaRPr lang="en-AU" sz="600" i="1" dirty="0"/>
              </a:p>
              <a:p>
                <a:r>
                  <a:rPr lang="en-AU" sz="800" i="1" dirty="0" smtClean="0"/>
                  <a:t>Enjoy this </a:t>
                </a:r>
                <a:r>
                  <a:rPr lang="en-AU" sz="800" i="1" dirty="0" smtClean="0"/>
                  <a:t>taste of </a:t>
                </a:r>
                <a:r>
                  <a:rPr lang="en-AU" sz="800" i="1" dirty="0" smtClean="0"/>
                  <a:t>the </a:t>
                </a:r>
                <a:endParaRPr lang="en-AU" sz="800" i="1" dirty="0" smtClean="0"/>
              </a:p>
              <a:p>
                <a:r>
                  <a:rPr lang="en-AU" sz="800" i="1" dirty="0" smtClean="0"/>
                  <a:t>Willamette Valley</a:t>
                </a:r>
                <a:r>
                  <a:rPr lang="en-AU" sz="800" i="1" dirty="0" smtClean="0"/>
                  <a:t>!</a:t>
                </a:r>
                <a:endParaRPr lang="en-AU" sz="800" i="1" dirty="0"/>
              </a:p>
              <a:p>
                <a:endParaRPr lang="en-AU" sz="500" i="1" dirty="0" smtClean="0"/>
              </a:p>
              <a:p>
                <a:r>
                  <a:rPr lang="en-AU" sz="1100" dirty="0" smtClean="0"/>
                  <a:t>Rollin Soles</a:t>
                </a:r>
              </a:p>
              <a:p>
                <a:r>
                  <a:rPr lang="en-AU" sz="700" dirty="0" smtClean="0"/>
                  <a:t>Argyle’s Founder &amp;</a:t>
                </a:r>
              </a:p>
              <a:p>
                <a:r>
                  <a:rPr lang="en-AU" sz="700" dirty="0" smtClean="0"/>
                  <a:t>Chief winemaker</a:t>
                </a:r>
              </a:p>
            </p:txBody>
          </p:sp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58006" y="2851255"/>
                <a:ext cx="990600" cy="412750"/>
              </a:xfrm>
              <a:prstGeom prst="rect">
                <a:avLst/>
              </a:prstGeom>
            </p:spPr>
          </p:pic>
          <p:sp>
            <p:nvSpPr>
              <p:cNvPr id="61" name="TextBox 60"/>
              <p:cNvSpPr txBox="1"/>
              <p:nvPr/>
            </p:nvSpPr>
            <p:spPr>
              <a:xfrm>
                <a:off x="868504" y="1775008"/>
                <a:ext cx="2588657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500" b="1" dirty="0" smtClean="0"/>
                  <a:t>2011 </a:t>
                </a:r>
                <a:r>
                  <a:rPr lang="en-AU" sz="1500" b="1" dirty="0" smtClean="0"/>
                  <a:t>ARGYLE CHARDONNAY</a:t>
                </a:r>
              </a:p>
              <a:p>
                <a:r>
                  <a:rPr lang="en-AU" sz="1400" dirty="0" smtClean="0"/>
                  <a:t>Willamette Valley</a:t>
                </a:r>
                <a:endParaRPr lang="en-US" sz="1400" dirty="0"/>
              </a:p>
            </p:txBody>
          </p:sp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93724" y="3195637"/>
                <a:ext cx="919163" cy="919163"/>
              </a:xfrm>
              <a:prstGeom prst="rect">
                <a:avLst/>
              </a:prstGeom>
            </p:spPr>
          </p:pic>
        </p:grpSp>
      </p:grpSp>
      <p:grpSp>
        <p:nvGrpSpPr>
          <p:cNvPr id="90" name="Group 89"/>
          <p:cNvGrpSpPr/>
          <p:nvPr/>
        </p:nvGrpSpPr>
        <p:grpSpPr>
          <a:xfrm>
            <a:off x="314905" y="4735517"/>
            <a:ext cx="3142256" cy="3581400"/>
            <a:chOff x="314905" y="995361"/>
            <a:chExt cx="3142256" cy="3581400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783" y="1837785"/>
              <a:ext cx="746889" cy="2526243"/>
            </a:xfrm>
            <a:prstGeom prst="rect">
              <a:avLst/>
            </a:prstGeom>
          </p:spPr>
        </p:pic>
        <p:grpSp>
          <p:nvGrpSpPr>
            <p:cNvPr id="92" name="Group 91"/>
            <p:cNvGrpSpPr/>
            <p:nvPr/>
          </p:nvGrpSpPr>
          <p:grpSpPr>
            <a:xfrm>
              <a:off x="314905" y="995361"/>
              <a:ext cx="3142256" cy="3581400"/>
              <a:chOff x="314905" y="995361"/>
              <a:chExt cx="3142256" cy="3581400"/>
            </a:xfrm>
          </p:grpSpPr>
          <p:pic>
            <p:nvPicPr>
              <p:cNvPr id="93" name="Picture 2" descr="C:\Documents and Settings\Administrator\Desktop\Argyle Powerpoint template image white vertical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4907" y="1147759"/>
                <a:ext cx="3009900" cy="608199"/>
              </a:xfrm>
              <a:prstGeom prst="rect">
                <a:avLst/>
              </a:prstGeom>
              <a:noFill/>
            </p:spPr>
          </p:pic>
          <p:sp>
            <p:nvSpPr>
              <p:cNvPr id="94" name="Rectangle 93"/>
              <p:cNvSpPr/>
              <p:nvPr/>
            </p:nvSpPr>
            <p:spPr>
              <a:xfrm>
                <a:off x="314905" y="995361"/>
                <a:ext cx="3009901" cy="3581400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14907" y="4325928"/>
                <a:ext cx="856325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700" b="1" dirty="0">
                    <a:solidFill>
                      <a:srgbClr val="990000"/>
                    </a:solidFill>
                    <a:latin typeface="+mj-lt"/>
                  </a:rPr>
                  <a:t>a</a:t>
                </a:r>
                <a:r>
                  <a:rPr lang="en-AU" sz="700" b="1" dirty="0" smtClean="0">
                    <a:solidFill>
                      <a:srgbClr val="990000"/>
                    </a:solidFill>
                    <a:latin typeface="+mj-lt"/>
                  </a:rPr>
                  <a:t>rgylewinery.com</a:t>
                </a:r>
                <a:endParaRPr lang="en-US" sz="700" b="1" dirty="0">
                  <a:solidFill>
                    <a:srgbClr val="990000"/>
                  </a:solidFill>
                  <a:latin typeface="+mj-lt"/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2162833" y="4051369"/>
                <a:ext cx="11525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800" dirty="0" smtClean="0"/>
                  <a:t>Scan and explore. </a:t>
                </a:r>
              </a:p>
              <a:p>
                <a:pPr algn="ctr"/>
                <a:r>
                  <a:rPr lang="en-AU" sz="800" dirty="0" smtClean="0"/>
                  <a:t>Visit getcellarkey.com on your smartphone</a:t>
                </a:r>
                <a:endParaRPr lang="en-US" sz="800" dirty="0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1018961" y="2277594"/>
                <a:ext cx="2276139" cy="2277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AU" sz="900" i="1" dirty="0"/>
                  <a:t>“Fruit aromas of crisp granny smith apple, Anjou </a:t>
                </a:r>
                <a:r>
                  <a:rPr lang="en-AU" sz="900" i="1" dirty="0" smtClean="0"/>
                  <a:t>pear, and </a:t>
                </a:r>
                <a:r>
                  <a:rPr lang="en-AU" sz="900" i="1" dirty="0"/>
                  <a:t>cantaloupe lead the nose, following on the palate with a delicate autolytic yeasty character, </a:t>
                </a:r>
                <a:r>
                  <a:rPr lang="en-AU" sz="900" i="1" dirty="0" smtClean="0"/>
                  <a:t>honeyed poached </a:t>
                </a:r>
                <a:r>
                  <a:rPr lang="en-AU" sz="900" i="1" dirty="0"/>
                  <a:t>pear and </a:t>
                </a:r>
                <a:r>
                  <a:rPr lang="en-AU" sz="900" i="1" dirty="0" smtClean="0"/>
                  <a:t>blanched </a:t>
                </a:r>
              </a:p>
              <a:p>
                <a:r>
                  <a:rPr lang="en-AU" sz="900" i="1" dirty="0" smtClean="0"/>
                  <a:t>almond notes</a:t>
                </a:r>
                <a:r>
                  <a:rPr lang="en-AU" sz="900" i="1" dirty="0"/>
                  <a:t>. The wine </a:t>
                </a:r>
                <a:endParaRPr lang="en-AU" sz="900" i="1" dirty="0" smtClean="0"/>
              </a:p>
              <a:p>
                <a:r>
                  <a:rPr lang="en-AU" sz="900" i="1" dirty="0" smtClean="0"/>
                  <a:t>finishes </a:t>
                </a:r>
                <a:r>
                  <a:rPr lang="en-AU" sz="900" i="1" dirty="0"/>
                  <a:t>on a </a:t>
                </a:r>
                <a:r>
                  <a:rPr lang="en-AU" sz="900" i="1" dirty="0" smtClean="0"/>
                  <a:t>harmonious</a:t>
                </a:r>
              </a:p>
              <a:p>
                <a:r>
                  <a:rPr lang="en-AU" sz="900" i="1" dirty="0" smtClean="0"/>
                  <a:t>streak </a:t>
                </a:r>
                <a:r>
                  <a:rPr lang="en-AU" sz="900" i="1" dirty="0"/>
                  <a:t>of clean, </a:t>
                </a:r>
                <a:r>
                  <a:rPr lang="en-AU" sz="900" i="1" dirty="0" smtClean="0"/>
                  <a:t>mineral </a:t>
                </a:r>
              </a:p>
              <a:p>
                <a:r>
                  <a:rPr lang="en-AU" sz="900" i="1" dirty="0" smtClean="0"/>
                  <a:t>laden </a:t>
                </a:r>
                <a:r>
                  <a:rPr lang="en-AU" sz="900" i="1" dirty="0"/>
                  <a:t>acidity </a:t>
                </a:r>
                <a:r>
                  <a:rPr lang="en-AU" sz="900" i="1" dirty="0" smtClean="0"/>
                  <a:t>keeping it </a:t>
                </a:r>
              </a:p>
              <a:p>
                <a:r>
                  <a:rPr lang="en-AU" sz="900" i="1" dirty="0" smtClean="0"/>
                  <a:t>lively </a:t>
                </a:r>
                <a:r>
                  <a:rPr lang="en-AU" sz="900" i="1" dirty="0"/>
                  <a:t>and focused..”</a:t>
                </a:r>
              </a:p>
              <a:p>
                <a:endParaRPr lang="en-AU" sz="600" i="1" dirty="0"/>
              </a:p>
              <a:p>
                <a:r>
                  <a:rPr lang="en-AU" sz="800" i="1" dirty="0" smtClean="0"/>
                  <a:t>Enjoy this </a:t>
                </a:r>
                <a:r>
                  <a:rPr lang="en-AU" sz="800" i="1" dirty="0" smtClean="0"/>
                  <a:t>taste of </a:t>
                </a:r>
                <a:r>
                  <a:rPr lang="en-AU" sz="800" i="1" dirty="0" smtClean="0"/>
                  <a:t>the </a:t>
                </a:r>
                <a:endParaRPr lang="en-AU" sz="800" i="1" dirty="0" smtClean="0"/>
              </a:p>
              <a:p>
                <a:r>
                  <a:rPr lang="en-AU" sz="800" i="1" dirty="0" smtClean="0"/>
                  <a:t>Willamette Valley</a:t>
                </a:r>
                <a:r>
                  <a:rPr lang="en-AU" sz="800" i="1" dirty="0" smtClean="0"/>
                  <a:t>!</a:t>
                </a:r>
                <a:endParaRPr lang="en-AU" sz="800" i="1" dirty="0"/>
              </a:p>
              <a:p>
                <a:endParaRPr lang="en-AU" sz="500" i="1" dirty="0" smtClean="0"/>
              </a:p>
              <a:p>
                <a:r>
                  <a:rPr lang="en-AU" sz="1100" dirty="0" smtClean="0"/>
                  <a:t>Rollin Soles</a:t>
                </a:r>
              </a:p>
              <a:p>
                <a:r>
                  <a:rPr lang="en-AU" sz="700" dirty="0" smtClean="0"/>
                  <a:t>Argyle’s Founder &amp;</a:t>
                </a:r>
              </a:p>
              <a:p>
                <a:r>
                  <a:rPr lang="en-AU" sz="700" dirty="0" smtClean="0"/>
                  <a:t>Chief winemaker</a:t>
                </a:r>
              </a:p>
            </p:txBody>
          </p:sp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58006" y="2851255"/>
                <a:ext cx="990600" cy="412750"/>
              </a:xfrm>
              <a:prstGeom prst="rect">
                <a:avLst/>
              </a:prstGeom>
            </p:spPr>
          </p:pic>
          <p:sp>
            <p:nvSpPr>
              <p:cNvPr id="99" name="TextBox 98"/>
              <p:cNvSpPr txBox="1"/>
              <p:nvPr/>
            </p:nvSpPr>
            <p:spPr>
              <a:xfrm>
                <a:off x="868504" y="1775008"/>
                <a:ext cx="2588657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500" b="1" dirty="0" smtClean="0"/>
                  <a:t>2011 </a:t>
                </a:r>
                <a:r>
                  <a:rPr lang="en-AU" sz="1500" b="1" dirty="0" smtClean="0"/>
                  <a:t>ARGYLE CHARDONNAY</a:t>
                </a:r>
              </a:p>
              <a:p>
                <a:r>
                  <a:rPr lang="en-AU" sz="1400" dirty="0" smtClean="0"/>
                  <a:t>Willamette Valley</a:t>
                </a:r>
                <a:endParaRPr lang="en-US" sz="1400" dirty="0"/>
              </a:p>
            </p:txBody>
          </p:sp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93724" y="3195637"/>
                <a:ext cx="919163" cy="919163"/>
              </a:xfrm>
              <a:prstGeom prst="rect">
                <a:avLst/>
              </a:prstGeom>
            </p:spPr>
          </p:pic>
        </p:grpSp>
      </p:grpSp>
      <p:grpSp>
        <p:nvGrpSpPr>
          <p:cNvPr id="101" name="Group 100"/>
          <p:cNvGrpSpPr/>
          <p:nvPr/>
        </p:nvGrpSpPr>
        <p:grpSpPr>
          <a:xfrm>
            <a:off x="3543387" y="4735517"/>
            <a:ext cx="3142256" cy="3581400"/>
            <a:chOff x="314905" y="995361"/>
            <a:chExt cx="3142256" cy="3581400"/>
          </a:xfrm>
        </p:grpSpPr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783" y="1837785"/>
              <a:ext cx="746889" cy="2526243"/>
            </a:xfrm>
            <a:prstGeom prst="rect">
              <a:avLst/>
            </a:prstGeom>
          </p:spPr>
        </p:pic>
        <p:grpSp>
          <p:nvGrpSpPr>
            <p:cNvPr id="103" name="Group 102"/>
            <p:cNvGrpSpPr/>
            <p:nvPr/>
          </p:nvGrpSpPr>
          <p:grpSpPr>
            <a:xfrm>
              <a:off x="314905" y="995361"/>
              <a:ext cx="3142256" cy="3581400"/>
              <a:chOff x="314905" y="995361"/>
              <a:chExt cx="3142256" cy="3581400"/>
            </a:xfrm>
          </p:grpSpPr>
          <p:pic>
            <p:nvPicPr>
              <p:cNvPr id="104" name="Picture 2" descr="C:\Documents and Settings\Administrator\Desktop\Argyle Powerpoint template image white vertical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4907" y="1147759"/>
                <a:ext cx="3009900" cy="608199"/>
              </a:xfrm>
              <a:prstGeom prst="rect">
                <a:avLst/>
              </a:prstGeom>
              <a:noFill/>
            </p:spPr>
          </p:pic>
          <p:sp>
            <p:nvSpPr>
              <p:cNvPr id="105" name="Rectangle 104"/>
              <p:cNvSpPr/>
              <p:nvPr/>
            </p:nvSpPr>
            <p:spPr>
              <a:xfrm>
                <a:off x="314905" y="995361"/>
                <a:ext cx="3009901" cy="3581400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314907" y="4325928"/>
                <a:ext cx="856325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700" b="1" dirty="0">
                    <a:solidFill>
                      <a:srgbClr val="990000"/>
                    </a:solidFill>
                    <a:latin typeface="+mj-lt"/>
                  </a:rPr>
                  <a:t>a</a:t>
                </a:r>
                <a:r>
                  <a:rPr lang="en-AU" sz="700" b="1" dirty="0" smtClean="0">
                    <a:solidFill>
                      <a:srgbClr val="990000"/>
                    </a:solidFill>
                    <a:latin typeface="+mj-lt"/>
                  </a:rPr>
                  <a:t>rgylewinery.com</a:t>
                </a:r>
                <a:endParaRPr lang="en-US" sz="700" b="1" dirty="0">
                  <a:solidFill>
                    <a:srgbClr val="990000"/>
                  </a:solidFill>
                  <a:latin typeface="+mj-lt"/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2162833" y="4051369"/>
                <a:ext cx="11525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800" dirty="0" smtClean="0"/>
                  <a:t>Scan and explore. </a:t>
                </a:r>
              </a:p>
              <a:p>
                <a:pPr algn="ctr"/>
                <a:r>
                  <a:rPr lang="en-AU" sz="800" dirty="0" smtClean="0"/>
                  <a:t>Visit getcellarkey.com on your smartphone</a:t>
                </a:r>
                <a:endParaRPr lang="en-US" sz="800" dirty="0"/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1018961" y="2277594"/>
                <a:ext cx="2276139" cy="2277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AU" sz="900" i="1" dirty="0"/>
                  <a:t>“Fruit aromas of crisp granny smith apple, Anjou </a:t>
                </a:r>
                <a:r>
                  <a:rPr lang="en-AU" sz="900" i="1" dirty="0" smtClean="0"/>
                  <a:t>pear, and </a:t>
                </a:r>
                <a:r>
                  <a:rPr lang="en-AU" sz="900" i="1" dirty="0"/>
                  <a:t>cantaloupe lead the nose, following on the palate with a delicate autolytic yeasty character, </a:t>
                </a:r>
                <a:r>
                  <a:rPr lang="en-AU" sz="900" i="1" dirty="0" smtClean="0"/>
                  <a:t>honeyed poached </a:t>
                </a:r>
                <a:r>
                  <a:rPr lang="en-AU" sz="900" i="1" dirty="0"/>
                  <a:t>pear and </a:t>
                </a:r>
                <a:r>
                  <a:rPr lang="en-AU" sz="900" i="1" dirty="0" smtClean="0"/>
                  <a:t>blanched </a:t>
                </a:r>
              </a:p>
              <a:p>
                <a:r>
                  <a:rPr lang="en-AU" sz="900" i="1" dirty="0" smtClean="0"/>
                  <a:t>almond notes</a:t>
                </a:r>
                <a:r>
                  <a:rPr lang="en-AU" sz="900" i="1" dirty="0"/>
                  <a:t>. The wine </a:t>
                </a:r>
                <a:endParaRPr lang="en-AU" sz="900" i="1" dirty="0" smtClean="0"/>
              </a:p>
              <a:p>
                <a:r>
                  <a:rPr lang="en-AU" sz="900" i="1" dirty="0" smtClean="0"/>
                  <a:t>finishes </a:t>
                </a:r>
                <a:r>
                  <a:rPr lang="en-AU" sz="900" i="1" dirty="0"/>
                  <a:t>on a </a:t>
                </a:r>
                <a:r>
                  <a:rPr lang="en-AU" sz="900" i="1" dirty="0" smtClean="0"/>
                  <a:t>harmonious</a:t>
                </a:r>
              </a:p>
              <a:p>
                <a:r>
                  <a:rPr lang="en-AU" sz="900" i="1" dirty="0" smtClean="0"/>
                  <a:t>streak </a:t>
                </a:r>
                <a:r>
                  <a:rPr lang="en-AU" sz="900" i="1" dirty="0"/>
                  <a:t>of clean, </a:t>
                </a:r>
                <a:r>
                  <a:rPr lang="en-AU" sz="900" i="1" dirty="0" smtClean="0"/>
                  <a:t>mineral </a:t>
                </a:r>
              </a:p>
              <a:p>
                <a:r>
                  <a:rPr lang="en-AU" sz="900" i="1" dirty="0" smtClean="0"/>
                  <a:t>laden </a:t>
                </a:r>
                <a:r>
                  <a:rPr lang="en-AU" sz="900" i="1" dirty="0"/>
                  <a:t>acidity </a:t>
                </a:r>
                <a:r>
                  <a:rPr lang="en-AU" sz="900" i="1" dirty="0" smtClean="0"/>
                  <a:t>keeping it </a:t>
                </a:r>
              </a:p>
              <a:p>
                <a:r>
                  <a:rPr lang="en-AU" sz="900" i="1" dirty="0" smtClean="0"/>
                  <a:t>lively </a:t>
                </a:r>
                <a:r>
                  <a:rPr lang="en-AU" sz="900" i="1" dirty="0"/>
                  <a:t>and focused..”</a:t>
                </a:r>
              </a:p>
              <a:p>
                <a:endParaRPr lang="en-AU" sz="600" i="1" dirty="0"/>
              </a:p>
              <a:p>
                <a:r>
                  <a:rPr lang="en-AU" sz="800" i="1" dirty="0" smtClean="0"/>
                  <a:t>Enjoy this </a:t>
                </a:r>
                <a:r>
                  <a:rPr lang="en-AU" sz="800" i="1" dirty="0" smtClean="0"/>
                  <a:t>taste of </a:t>
                </a:r>
                <a:r>
                  <a:rPr lang="en-AU" sz="800" i="1" dirty="0" smtClean="0"/>
                  <a:t>the </a:t>
                </a:r>
                <a:endParaRPr lang="en-AU" sz="800" i="1" dirty="0" smtClean="0"/>
              </a:p>
              <a:p>
                <a:r>
                  <a:rPr lang="en-AU" sz="800" i="1" dirty="0" smtClean="0"/>
                  <a:t>Willamette Valley</a:t>
                </a:r>
                <a:r>
                  <a:rPr lang="en-AU" sz="800" i="1" dirty="0" smtClean="0"/>
                  <a:t>!</a:t>
                </a:r>
                <a:endParaRPr lang="en-AU" sz="800" i="1" dirty="0"/>
              </a:p>
              <a:p>
                <a:endParaRPr lang="en-AU" sz="500" i="1" dirty="0" smtClean="0"/>
              </a:p>
              <a:p>
                <a:r>
                  <a:rPr lang="en-AU" sz="1100" dirty="0" smtClean="0"/>
                  <a:t>Rollin Soles</a:t>
                </a:r>
              </a:p>
              <a:p>
                <a:r>
                  <a:rPr lang="en-AU" sz="700" dirty="0" smtClean="0"/>
                  <a:t>Argyle’s Founder &amp;</a:t>
                </a:r>
              </a:p>
              <a:p>
                <a:r>
                  <a:rPr lang="en-AU" sz="700" dirty="0" smtClean="0"/>
                  <a:t>Chief winemaker</a:t>
                </a:r>
              </a:p>
            </p:txBody>
          </p:sp>
          <p:pic>
            <p:nvPicPr>
              <p:cNvPr id="109" name="Picture 10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58006" y="2851255"/>
                <a:ext cx="990600" cy="412750"/>
              </a:xfrm>
              <a:prstGeom prst="rect">
                <a:avLst/>
              </a:prstGeom>
            </p:spPr>
          </p:pic>
          <p:sp>
            <p:nvSpPr>
              <p:cNvPr id="110" name="TextBox 109"/>
              <p:cNvSpPr txBox="1"/>
              <p:nvPr/>
            </p:nvSpPr>
            <p:spPr>
              <a:xfrm>
                <a:off x="868504" y="1775008"/>
                <a:ext cx="2588657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500" b="1" dirty="0" smtClean="0"/>
                  <a:t>2011 </a:t>
                </a:r>
                <a:r>
                  <a:rPr lang="en-AU" sz="1500" b="1" dirty="0" smtClean="0"/>
                  <a:t>ARGYLE CHARDONNAY</a:t>
                </a:r>
              </a:p>
              <a:p>
                <a:r>
                  <a:rPr lang="en-AU" sz="1400" dirty="0" smtClean="0"/>
                  <a:t>Willamette Valley</a:t>
                </a:r>
                <a:endParaRPr lang="en-US" sz="1400" dirty="0"/>
              </a:p>
            </p:txBody>
          </p:sp>
          <p:pic>
            <p:nvPicPr>
              <p:cNvPr id="111" name="Picture 1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93724" y="3195637"/>
                <a:ext cx="919163" cy="919163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gyle Template vertic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Argyle Template vertical</Template>
  <TotalTime>149</TotalTime>
  <Words>344</Words>
  <Application>Microsoft Office PowerPoint</Application>
  <PresentationFormat>On-screen Show (4:3)</PresentationFormat>
  <Paragraphs>72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Argyle Template vertical</vt:lpstr>
      <vt:lpstr>PowerPoint Presentation</vt:lpstr>
    </vt:vector>
  </TitlesOfParts>
  <Company>Lion Pty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Monique Katchor</dc:creator>
  <cp:lastModifiedBy>Monique Katchor</cp:lastModifiedBy>
  <cp:revision>17</cp:revision>
  <cp:lastPrinted>2012-04-11T22:13:46Z</cp:lastPrinted>
  <dcterms:created xsi:type="dcterms:W3CDTF">2012-04-10T22:51:24Z</dcterms:created>
  <dcterms:modified xsi:type="dcterms:W3CDTF">2013-05-23T22:05:09Z</dcterms:modified>
</cp:coreProperties>
</file>