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03" y="26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962BC96E-3495-2B48-AC5A-1BDD19C4440D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B8D881ED-8BE3-E74C-A230-3055B23DDE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04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2CD1968D-C9D1-E74D-8270-100BDC810D4C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98A2FB9A-F8D1-4241-833C-A15460D539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3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A9CC-625C-41FA-96B1-04C973DC70A3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5A9CC-625C-41FA-96B1-04C973DC70A3}" type="datetimeFigureOut">
              <a:rPr lang="en-US" smtClean="0"/>
              <a:pPr/>
              <a:t>04/22/2014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A0E2C-D0A5-466A-BF79-B0479D031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86621" y="1017963"/>
            <a:ext cx="3077679" cy="3549795"/>
            <a:chOff x="286621" y="1006072"/>
            <a:chExt cx="3077679" cy="354979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8193" y="3275372"/>
              <a:ext cx="869406" cy="869406"/>
            </a:xfrm>
            <a:prstGeom prst="rect">
              <a:avLst/>
            </a:prstGeom>
          </p:spPr>
        </p:pic>
        <p:grpSp>
          <p:nvGrpSpPr>
            <p:cNvPr id="15" name="Group 14"/>
            <p:cNvGrpSpPr/>
            <p:nvPr/>
          </p:nvGrpSpPr>
          <p:grpSpPr>
            <a:xfrm>
              <a:off x="301861" y="1006072"/>
              <a:ext cx="3062439" cy="3549795"/>
              <a:chOff x="290688" y="989414"/>
              <a:chExt cx="3062439" cy="3549795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7020" y="2994743"/>
                <a:ext cx="897576" cy="373990"/>
              </a:xfrm>
              <a:prstGeom prst="rect">
                <a:avLst/>
              </a:prstGeom>
            </p:spPr>
          </p:pic>
          <p:grpSp>
            <p:nvGrpSpPr>
              <p:cNvPr id="11" name="Group 10"/>
              <p:cNvGrpSpPr/>
              <p:nvPr/>
            </p:nvGrpSpPr>
            <p:grpSpPr>
              <a:xfrm>
                <a:off x="290688" y="989414"/>
                <a:ext cx="3062439" cy="3549795"/>
                <a:chOff x="290688" y="989414"/>
                <a:chExt cx="3062439" cy="3549795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300213" y="997743"/>
                  <a:ext cx="3052914" cy="3541466"/>
                  <a:chOff x="314905" y="997743"/>
                  <a:chExt cx="3052914" cy="3541466"/>
                </a:xfrm>
              </p:grpSpPr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314905" y="997743"/>
                    <a:ext cx="3052914" cy="3541466"/>
                    <a:chOff x="314905" y="995361"/>
                    <a:chExt cx="3052914" cy="3541466"/>
                  </a:xfrm>
                </p:grpSpPr>
                <p:sp>
                  <p:nvSpPr>
                    <p:cNvPr id="5" name="TextBox 4"/>
                    <p:cNvSpPr txBox="1"/>
                    <p:nvPr/>
                  </p:nvSpPr>
                  <p:spPr>
                    <a:xfrm>
                      <a:off x="1134500" y="4044384"/>
                      <a:ext cx="1127809" cy="49244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AU" sz="1200" dirty="0" smtClean="0">
                          <a:latin typeface="Monotype Corsiva" pitchFamily="66" charset="0"/>
                        </a:rPr>
                        <a:t>“</a:t>
                      </a:r>
                      <a:r>
                        <a:rPr lang="en-AU" sz="1200" dirty="0" smtClean="0">
                          <a:latin typeface="Monotype Corsiva" pitchFamily="66" charset="0"/>
                        </a:rPr>
                        <a:t>Smart</a:t>
                      </a:r>
                      <a:r>
                        <a:rPr lang="en-AU" sz="1200" dirty="0" smtClean="0">
                          <a:latin typeface="Monotype Corsiva" pitchFamily="66" charset="0"/>
                        </a:rPr>
                        <a:t> </a:t>
                      </a:r>
                      <a:r>
                        <a:rPr lang="en-AU" sz="1200" dirty="0" smtClean="0">
                          <a:latin typeface="Monotype Corsiva" pitchFamily="66" charset="0"/>
                        </a:rPr>
                        <a:t>Buy”</a:t>
                      </a:r>
                    </a:p>
                    <a:p>
                      <a:pPr algn="ctr"/>
                      <a:r>
                        <a:rPr lang="en-AU" sz="1400" b="1" dirty="0" err="1"/>
                        <a:t>PinotReport</a:t>
                      </a:r>
                      <a:r>
                        <a:rPr lang="en-AU" sz="1400" b="1" dirty="0"/>
                        <a:t> </a:t>
                      </a:r>
                    </a:p>
                  </p:txBody>
                </p: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2215294" y="4038037"/>
                      <a:ext cx="1152525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AU" sz="800" dirty="0" smtClean="0"/>
                        <a:t>Scan and explore. </a:t>
                      </a:r>
                    </a:p>
                    <a:p>
                      <a:pPr algn="ctr"/>
                      <a:r>
                        <a:rPr lang="en-AU" sz="800" dirty="0" smtClean="0"/>
                        <a:t>Visit getcellarkey.com on your smartphone</a:t>
                      </a:r>
                      <a:endParaRPr lang="en-US" sz="800" dirty="0"/>
                    </a:p>
                  </p:txBody>
                </p:sp>
                <p:sp>
                  <p:nvSpPr>
                    <p:cNvPr id="2" name="Rectangle 1"/>
                    <p:cNvSpPr/>
                    <p:nvPr/>
                  </p:nvSpPr>
                  <p:spPr>
                    <a:xfrm>
                      <a:off x="314905" y="995361"/>
                      <a:ext cx="3009901" cy="3504341"/>
                    </a:xfrm>
                    <a:prstGeom prst="rect">
                      <a:avLst/>
                    </a:prstGeom>
                    <a:noFill/>
                    <a:ln w="6350"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1073009" y="3182611"/>
                      <a:ext cx="1190547" cy="83099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AU" sz="4800" b="1" dirty="0" smtClean="0">
                          <a:latin typeface="Bell MT" pitchFamily="18" charset="0"/>
                        </a:rPr>
                        <a:t>91</a:t>
                      </a:r>
                      <a:endParaRPr lang="en-US" sz="4800" b="1" dirty="0">
                        <a:latin typeface="Bell MT" pitchFamily="18" charset="0"/>
                      </a:endParaRPr>
                    </a:p>
                  </p:txBody>
                </p:sp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1279931" y="3759661"/>
                      <a:ext cx="81464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AU" b="1" dirty="0" smtClean="0">
                          <a:latin typeface="Bell MT" pitchFamily="18" charset="0"/>
                        </a:rPr>
                        <a:t>points</a:t>
                      </a:r>
                      <a:endParaRPr lang="en-US" b="1" dirty="0">
                        <a:latin typeface="Bell MT" pitchFamily="18" charset="0"/>
                      </a:endParaRPr>
                    </a:p>
                  </p:txBody>
                </p:sp>
                <p:sp>
                  <p:nvSpPr>
                    <p:cNvPr id="10" name="TextBox 9"/>
                    <p:cNvSpPr txBox="1"/>
                    <p:nvPr/>
                  </p:nvSpPr>
                  <p:spPr>
                    <a:xfrm>
                      <a:off x="1132907" y="1738259"/>
                      <a:ext cx="165141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AU" dirty="0" smtClean="0">
                          <a:latin typeface="Bell MT" pitchFamily="18" charset="0"/>
                        </a:rPr>
                        <a:t>2011</a:t>
                      </a:r>
                      <a:r>
                        <a:rPr lang="en-AU" sz="2400" dirty="0" smtClean="0">
                          <a:latin typeface="Kunstler Script" pitchFamily="66" charset="0"/>
                        </a:rPr>
                        <a:t>Pinot </a:t>
                      </a:r>
                      <a:r>
                        <a:rPr lang="en-AU" sz="2400" dirty="0" smtClean="0">
                          <a:latin typeface="Kunstler Script" pitchFamily="66" charset="0"/>
                        </a:rPr>
                        <a:t>Noir</a:t>
                      </a:r>
                    </a:p>
                  </p:txBody>
                </p:sp>
                <p:pic>
                  <p:nvPicPr>
                    <p:cNvPr id="6" name="Picture 5"/>
                    <p:cNvPicPr>
                      <a:picLocks noChangeAspect="1"/>
                    </p:cNvPicPr>
                    <p:nvPr/>
                  </p:nvPicPr>
                  <p:blipFill rotWithShape="1"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53" t="5357" r="882" b="6034"/>
                    <a:stretch/>
                  </p:blipFill>
                  <p:spPr>
                    <a:xfrm>
                      <a:off x="1169415" y="1565911"/>
                      <a:ext cx="1974852" cy="220595"/>
                    </a:xfrm>
                    <a:prstGeom prst="rect">
                      <a:avLst/>
                    </a:prstGeom>
                  </p:spPr>
                </p:pic>
              </p:grpSp>
              <p:sp>
                <p:nvSpPr>
                  <p:cNvPr id="9" name="Rectangle 8"/>
                  <p:cNvSpPr/>
                  <p:nvPr/>
                </p:nvSpPr>
                <p:spPr>
                  <a:xfrm>
                    <a:off x="1103647" y="2074376"/>
                    <a:ext cx="2206694" cy="155427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just"/>
                    <a:r>
                      <a:rPr lang="en-AU" sz="1600" b="1" dirty="0" smtClean="0">
                        <a:latin typeface="Bell MT" pitchFamily="18" charset="0"/>
                      </a:rPr>
                      <a:t>“Spicy and pretty….”</a:t>
                    </a:r>
                  </a:p>
                  <a:p>
                    <a:pPr algn="just"/>
                    <a:endParaRPr lang="en-AU" sz="400" b="1" dirty="0" smtClean="0">
                      <a:latin typeface="Bell MT" pitchFamily="18" charset="0"/>
                    </a:endParaRPr>
                  </a:p>
                  <a:p>
                    <a:pPr algn="just"/>
                    <a:r>
                      <a:rPr lang="en-AU" sz="1000" dirty="0" smtClean="0">
                        <a:latin typeface="Bell MT" pitchFamily="18" charset="0"/>
                      </a:rPr>
                      <a:t>“</a:t>
                    </a:r>
                    <a:r>
                      <a:rPr lang="en-AU" sz="900" dirty="0" smtClean="0">
                        <a:latin typeface="Bell MT" pitchFamily="18" charset="0"/>
                      </a:rPr>
                      <a:t>Medium </a:t>
                    </a:r>
                    <a:r>
                      <a:rPr lang="en-AU" sz="900" dirty="0">
                        <a:latin typeface="Bell MT" pitchFamily="18" charset="0"/>
                      </a:rPr>
                      <a:t>ruby </a:t>
                    </a:r>
                    <a:r>
                      <a:rPr lang="en-AU" sz="900" dirty="0" err="1">
                        <a:latin typeface="Bell MT" pitchFamily="18" charset="0"/>
                      </a:rPr>
                      <a:t>color</a:t>
                    </a:r>
                    <a:r>
                      <a:rPr lang="en-AU" sz="900" dirty="0">
                        <a:latin typeface="Bell MT" pitchFamily="18" charset="0"/>
                      </a:rPr>
                      <a:t>; light spice and cherry aromas; ripe, cherry and spice </a:t>
                    </a:r>
                    <a:r>
                      <a:rPr lang="en-AU" sz="900" dirty="0" err="1">
                        <a:latin typeface="Bell MT" pitchFamily="18" charset="0"/>
                      </a:rPr>
                      <a:t>flavors</a:t>
                    </a:r>
                    <a:r>
                      <a:rPr lang="en-AU" sz="900" dirty="0">
                        <a:latin typeface="Bell MT" pitchFamily="18" charset="0"/>
                      </a:rPr>
                      <a:t> with some earthy notes; silky texture; good structure and balance; long finish. Spicy, pretty </a:t>
                    </a:r>
                    <a:r>
                      <a:rPr lang="en-AU" sz="900" dirty="0" err="1">
                        <a:latin typeface="Bell MT" pitchFamily="18" charset="0"/>
                      </a:rPr>
                      <a:t>flavors</a:t>
                    </a:r>
                    <a:r>
                      <a:rPr lang="en-AU" sz="900" dirty="0">
                        <a:latin typeface="Bell MT" pitchFamily="18" charset="0"/>
                      </a:rPr>
                      <a:t> make </a:t>
                    </a:r>
                    <a:endParaRPr lang="en-AU" sz="900" dirty="0" smtClean="0">
                      <a:latin typeface="Bell MT" pitchFamily="18" charset="0"/>
                    </a:endParaRPr>
                  </a:p>
                  <a:p>
                    <a:pPr algn="just"/>
                    <a:r>
                      <a:rPr lang="en-AU" sz="900" dirty="0">
                        <a:latin typeface="Bell MT" pitchFamily="18" charset="0"/>
                      </a:rPr>
                      <a:t>t</a:t>
                    </a:r>
                    <a:r>
                      <a:rPr lang="en-AU" sz="900" dirty="0" smtClean="0">
                        <a:latin typeface="Bell MT" pitchFamily="18" charset="0"/>
                      </a:rPr>
                      <a:t>his a </a:t>
                    </a:r>
                    <a:r>
                      <a:rPr lang="en-AU" sz="900" dirty="0">
                        <a:latin typeface="Bell MT" pitchFamily="18" charset="0"/>
                      </a:rPr>
                      <a:t>great </a:t>
                    </a:r>
                    <a:r>
                      <a:rPr lang="en-AU" sz="900" dirty="0" smtClean="0">
                        <a:latin typeface="Bell MT" pitchFamily="18" charset="0"/>
                      </a:rPr>
                      <a:t>Pinot for</a:t>
                    </a:r>
                  </a:p>
                  <a:p>
                    <a:pPr algn="just"/>
                    <a:r>
                      <a:rPr lang="en-AU" sz="900" dirty="0" smtClean="0">
                        <a:latin typeface="Bell MT" pitchFamily="18" charset="0"/>
                      </a:rPr>
                      <a:t>the table</a:t>
                    </a:r>
                    <a:r>
                      <a:rPr lang="en-AU" sz="900" dirty="0" smtClean="0">
                        <a:latin typeface="Bell MT" pitchFamily="18" charset="0"/>
                      </a:rPr>
                      <a:t>.”</a:t>
                    </a:r>
                    <a:endParaRPr lang="en-AU" sz="800" dirty="0" smtClean="0">
                      <a:latin typeface="Bell MT" pitchFamily="18" charset="0"/>
                    </a:endParaRPr>
                  </a:p>
                  <a:p>
                    <a:pPr algn="just"/>
                    <a:endParaRPr lang="en-AU" sz="1100" dirty="0">
                      <a:latin typeface="Bell MT" pitchFamily="18" charset="0"/>
                    </a:endParaRPr>
                  </a:p>
                </p:txBody>
              </p:sp>
            </p:grpSp>
            <p:pic>
              <p:nvPicPr>
                <p:cNvPr id="62" name="Picture 2" descr="C:\Users\mkatchor\Documents\BWE-CWUS File\Ipad\MacRostie\1000pixw-mark\20120903_MG_3688-Edit_web.jpg"/>
                <p:cNvPicPr>
                  <a:picLocks noChangeAspect="1" noChangeArrowheads="1"/>
                </p:cNvPicPr>
                <p:nvPr/>
              </p:nvPicPr>
              <p:blipFill rotWithShape="1">
                <a:blip r:embed="rId5" cstate="print">
                  <a:duotone>
                    <a:prstClr val="black"/>
                    <a:srgbClr val="D9C3A5">
                      <a:tint val="50000"/>
                      <a:satMod val="18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1" t="22778" r="23316" b="14502"/>
                <a:stretch/>
              </p:blipFill>
              <p:spPr bwMode="auto">
                <a:xfrm>
                  <a:off x="290688" y="989414"/>
                  <a:ext cx="3019426" cy="5474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7" name="TextBox 66"/>
                <p:cNvSpPr txBox="1"/>
                <p:nvPr/>
              </p:nvSpPr>
              <p:spPr>
                <a:xfrm>
                  <a:off x="2092896" y="1198961"/>
                  <a:ext cx="11721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AU" dirty="0" smtClean="0">
                      <a:solidFill>
                        <a:schemeClr val="bg1"/>
                      </a:solidFill>
                      <a:latin typeface="Kunstler Script" pitchFamily="66" charset="0"/>
                    </a:rPr>
                    <a:t>Sonoma Coast </a:t>
                  </a:r>
                  <a:endParaRPr lang="en-US" dirty="0">
                    <a:solidFill>
                      <a:schemeClr val="bg1"/>
                    </a:solidFill>
                    <a:latin typeface="Kunstler Script" pitchFamily="66" charset="0"/>
                  </a:endParaRPr>
                </a:p>
              </p:txBody>
            </p:sp>
          </p:grpSp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621" y="1640878"/>
              <a:ext cx="917339" cy="2853650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2755193" y="4387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3427014" y="1014401"/>
            <a:ext cx="3077679" cy="3549795"/>
            <a:chOff x="286621" y="1006072"/>
            <a:chExt cx="3077679" cy="3549795"/>
          </a:xfrm>
        </p:grpSpPr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8193" y="3275372"/>
              <a:ext cx="869406" cy="869406"/>
            </a:xfrm>
            <a:prstGeom prst="rect">
              <a:avLst/>
            </a:prstGeom>
          </p:spPr>
        </p:pic>
        <p:grpSp>
          <p:nvGrpSpPr>
            <p:cNvPr id="77" name="Group 76"/>
            <p:cNvGrpSpPr/>
            <p:nvPr/>
          </p:nvGrpSpPr>
          <p:grpSpPr>
            <a:xfrm>
              <a:off x="301861" y="1006072"/>
              <a:ext cx="3062439" cy="3549795"/>
              <a:chOff x="290688" y="989414"/>
              <a:chExt cx="3062439" cy="3549795"/>
            </a:xfrm>
          </p:grpSpPr>
          <p:pic>
            <p:nvPicPr>
              <p:cNvPr id="79" name="Picture 78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7020" y="2994743"/>
                <a:ext cx="897576" cy="373990"/>
              </a:xfrm>
              <a:prstGeom prst="rect">
                <a:avLst/>
              </a:prstGeom>
            </p:spPr>
          </p:pic>
          <p:grpSp>
            <p:nvGrpSpPr>
              <p:cNvPr id="80" name="Group 79"/>
              <p:cNvGrpSpPr/>
              <p:nvPr/>
            </p:nvGrpSpPr>
            <p:grpSpPr>
              <a:xfrm>
                <a:off x="290688" y="989414"/>
                <a:ext cx="3062439" cy="3549795"/>
                <a:chOff x="290688" y="989414"/>
                <a:chExt cx="3062439" cy="3549795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300213" y="997743"/>
                  <a:ext cx="3052914" cy="3541466"/>
                  <a:chOff x="314905" y="997743"/>
                  <a:chExt cx="3052914" cy="3541466"/>
                </a:xfrm>
              </p:grpSpPr>
              <p:grpSp>
                <p:nvGrpSpPr>
                  <p:cNvPr id="84" name="Group 83"/>
                  <p:cNvGrpSpPr/>
                  <p:nvPr/>
                </p:nvGrpSpPr>
                <p:grpSpPr>
                  <a:xfrm>
                    <a:off x="314905" y="997743"/>
                    <a:ext cx="3052914" cy="3541466"/>
                    <a:chOff x="314905" y="995361"/>
                    <a:chExt cx="3052914" cy="3541466"/>
                  </a:xfrm>
                </p:grpSpPr>
                <p:sp>
                  <p:nvSpPr>
                    <p:cNvPr id="86" name="TextBox 85"/>
                    <p:cNvSpPr txBox="1"/>
                    <p:nvPr/>
                  </p:nvSpPr>
                  <p:spPr>
                    <a:xfrm>
                      <a:off x="1134500" y="4044384"/>
                      <a:ext cx="1127809" cy="49244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AU" sz="1200" dirty="0" smtClean="0">
                          <a:latin typeface="Monotype Corsiva" pitchFamily="66" charset="0"/>
                        </a:rPr>
                        <a:t>“</a:t>
                      </a:r>
                      <a:r>
                        <a:rPr lang="en-AU" sz="1200" dirty="0" smtClean="0">
                          <a:latin typeface="Monotype Corsiva" pitchFamily="66" charset="0"/>
                        </a:rPr>
                        <a:t>Smart</a:t>
                      </a:r>
                      <a:r>
                        <a:rPr lang="en-AU" sz="1200" dirty="0" smtClean="0">
                          <a:latin typeface="Monotype Corsiva" pitchFamily="66" charset="0"/>
                        </a:rPr>
                        <a:t> </a:t>
                      </a:r>
                      <a:r>
                        <a:rPr lang="en-AU" sz="1200" dirty="0" smtClean="0">
                          <a:latin typeface="Monotype Corsiva" pitchFamily="66" charset="0"/>
                        </a:rPr>
                        <a:t>Buy”</a:t>
                      </a:r>
                    </a:p>
                    <a:p>
                      <a:pPr algn="ctr"/>
                      <a:r>
                        <a:rPr lang="en-AU" sz="1400" b="1" dirty="0" err="1"/>
                        <a:t>PinotReport</a:t>
                      </a:r>
                      <a:r>
                        <a:rPr lang="en-AU" sz="1400" b="1" dirty="0"/>
                        <a:t> </a:t>
                      </a:r>
                    </a:p>
                  </p:txBody>
                </p:sp>
                <p:sp>
                  <p:nvSpPr>
                    <p:cNvPr id="87" name="TextBox 86"/>
                    <p:cNvSpPr txBox="1"/>
                    <p:nvPr/>
                  </p:nvSpPr>
                  <p:spPr>
                    <a:xfrm>
                      <a:off x="2215294" y="4038037"/>
                      <a:ext cx="1152525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AU" sz="800" dirty="0" smtClean="0"/>
                        <a:t>Scan and explore. </a:t>
                      </a:r>
                    </a:p>
                    <a:p>
                      <a:pPr algn="ctr"/>
                      <a:r>
                        <a:rPr lang="en-AU" sz="800" dirty="0" smtClean="0"/>
                        <a:t>Visit getcellarkey.com on your smartphone</a:t>
                      </a:r>
                      <a:endParaRPr lang="en-US" sz="800" dirty="0"/>
                    </a:p>
                  </p:txBody>
                </p:sp>
                <p:sp>
                  <p:nvSpPr>
                    <p:cNvPr id="88" name="Rectangle 87"/>
                    <p:cNvSpPr/>
                    <p:nvPr/>
                  </p:nvSpPr>
                  <p:spPr>
                    <a:xfrm>
                      <a:off x="314905" y="995361"/>
                      <a:ext cx="3009901" cy="3504341"/>
                    </a:xfrm>
                    <a:prstGeom prst="rect">
                      <a:avLst/>
                    </a:prstGeom>
                    <a:noFill/>
                    <a:ln w="6350"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9" name="TextBox 88"/>
                    <p:cNvSpPr txBox="1"/>
                    <p:nvPr/>
                  </p:nvSpPr>
                  <p:spPr>
                    <a:xfrm>
                      <a:off x="1073009" y="3182611"/>
                      <a:ext cx="1190547" cy="83099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AU" sz="4800" b="1" dirty="0" smtClean="0">
                          <a:latin typeface="Bell MT" pitchFamily="18" charset="0"/>
                        </a:rPr>
                        <a:t>91</a:t>
                      </a:r>
                      <a:endParaRPr lang="en-US" sz="4800" b="1" dirty="0">
                        <a:latin typeface="Bell MT" pitchFamily="18" charset="0"/>
                      </a:endParaRPr>
                    </a:p>
                  </p:txBody>
                </p:sp>
                <p:sp>
                  <p:nvSpPr>
                    <p:cNvPr id="90" name="TextBox 89"/>
                    <p:cNvSpPr txBox="1"/>
                    <p:nvPr/>
                  </p:nvSpPr>
                  <p:spPr>
                    <a:xfrm>
                      <a:off x="1279931" y="3759661"/>
                      <a:ext cx="81464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AU" b="1" dirty="0" smtClean="0">
                          <a:latin typeface="Bell MT" pitchFamily="18" charset="0"/>
                        </a:rPr>
                        <a:t>points</a:t>
                      </a:r>
                      <a:endParaRPr lang="en-US" b="1" dirty="0">
                        <a:latin typeface="Bell MT" pitchFamily="18" charset="0"/>
                      </a:endParaRPr>
                    </a:p>
                  </p:txBody>
                </p:sp>
                <p:sp>
                  <p:nvSpPr>
                    <p:cNvPr id="91" name="TextBox 90"/>
                    <p:cNvSpPr txBox="1"/>
                    <p:nvPr/>
                  </p:nvSpPr>
                  <p:spPr>
                    <a:xfrm>
                      <a:off x="1132907" y="1738259"/>
                      <a:ext cx="165141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AU" dirty="0" smtClean="0">
                          <a:latin typeface="Bell MT" pitchFamily="18" charset="0"/>
                        </a:rPr>
                        <a:t>2011</a:t>
                      </a:r>
                      <a:r>
                        <a:rPr lang="en-AU" sz="2400" dirty="0" smtClean="0">
                          <a:latin typeface="Kunstler Script" pitchFamily="66" charset="0"/>
                        </a:rPr>
                        <a:t>Pinot </a:t>
                      </a:r>
                      <a:r>
                        <a:rPr lang="en-AU" sz="2400" dirty="0" smtClean="0">
                          <a:latin typeface="Kunstler Script" pitchFamily="66" charset="0"/>
                        </a:rPr>
                        <a:t>Noir</a:t>
                      </a:r>
                    </a:p>
                  </p:txBody>
                </p:sp>
                <p:pic>
                  <p:nvPicPr>
                    <p:cNvPr id="92" name="Picture 91"/>
                    <p:cNvPicPr>
                      <a:picLocks noChangeAspect="1"/>
                    </p:cNvPicPr>
                    <p:nvPr/>
                  </p:nvPicPr>
                  <p:blipFill rotWithShape="1"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53" t="5357" r="882" b="6034"/>
                    <a:stretch/>
                  </p:blipFill>
                  <p:spPr>
                    <a:xfrm>
                      <a:off x="1169415" y="1565911"/>
                      <a:ext cx="1974852" cy="220595"/>
                    </a:xfrm>
                    <a:prstGeom prst="rect">
                      <a:avLst/>
                    </a:prstGeom>
                  </p:spPr>
                </p:pic>
              </p:grpSp>
              <p:sp>
                <p:nvSpPr>
                  <p:cNvPr id="85" name="Rectangle 84"/>
                  <p:cNvSpPr/>
                  <p:nvPr/>
                </p:nvSpPr>
                <p:spPr>
                  <a:xfrm>
                    <a:off x="1103647" y="2074376"/>
                    <a:ext cx="2206694" cy="155427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just"/>
                    <a:r>
                      <a:rPr lang="en-AU" sz="1600" b="1" dirty="0" smtClean="0">
                        <a:latin typeface="Bell MT" pitchFamily="18" charset="0"/>
                      </a:rPr>
                      <a:t>“Spicy and pretty….”</a:t>
                    </a:r>
                  </a:p>
                  <a:p>
                    <a:pPr algn="just"/>
                    <a:endParaRPr lang="en-AU" sz="400" b="1" dirty="0" smtClean="0">
                      <a:latin typeface="Bell MT" pitchFamily="18" charset="0"/>
                    </a:endParaRPr>
                  </a:p>
                  <a:p>
                    <a:pPr algn="just"/>
                    <a:r>
                      <a:rPr lang="en-AU" sz="1000" dirty="0" smtClean="0">
                        <a:latin typeface="Bell MT" pitchFamily="18" charset="0"/>
                      </a:rPr>
                      <a:t>“</a:t>
                    </a:r>
                    <a:r>
                      <a:rPr lang="en-AU" sz="900" dirty="0" smtClean="0">
                        <a:latin typeface="Bell MT" pitchFamily="18" charset="0"/>
                      </a:rPr>
                      <a:t>Medium </a:t>
                    </a:r>
                    <a:r>
                      <a:rPr lang="en-AU" sz="900" dirty="0">
                        <a:latin typeface="Bell MT" pitchFamily="18" charset="0"/>
                      </a:rPr>
                      <a:t>ruby </a:t>
                    </a:r>
                    <a:r>
                      <a:rPr lang="en-AU" sz="900" dirty="0" err="1">
                        <a:latin typeface="Bell MT" pitchFamily="18" charset="0"/>
                      </a:rPr>
                      <a:t>color</a:t>
                    </a:r>
                    <a:r>
                      <a:rPr lang="en-AU" sz="900" dirty="0">
                        <a:latin typeface="Bell MT" pitchFamily="18" charset="0"/>
                      </a:rPr>
                      <a:t>; light spice and cherry aromas; ripe, cherry and spice </a:t>
                    </a:r>
                    <a:r>
                      <a:rPr lang="en-AU" sz="900" dirty="0" err="1">
                        <a:latin typeface="Bell MT" pitchFamily="18" charset="0"/>
                      </a:rPr>
                      <a:t>flavors</a:t>
                    </a:r>
                    <a:r>
                      <a:rPr lang="en-AU" sz="900" dirty="0">
                        <a:latin typeface="Bell MT" pitchFamily="18" charset="0"/>
                      </a:rPr>
                      <a:t> with some earthy notes; silky texture; good structure and balance; long finish. Spicy, pretty </a:t>
                    </a:r>
                    <a:r>
                      <a:rPr lang="en-AU" sz="900" dirty="0" err="1">
                        <a:latin typeface="Bell MT" pitchFamily="18" charset="0"/>
                      </a:rPr>
                      <a:t>flavors</a:t>
                    </a:r>
                    <a:r>
                      <a:rPr lang="en-AU" sz="900" dirty="0">
                        <a:latin typeface="Bell MT" pitchFamily="18" charset="0"/>
                      </a:rPr>
                      <a:t> make </a:t>
                    </a:r>
                    <a:endParaRPr lang="en-AU" sz="900" dirty="0" smtClean="0">
                      <a:latin typeface="Bell MT" pitchFamily="18" charset="0"/>
                    </a:endParaRPr>
                  </a:p>
                  <a:p>
                    <a:pPr algn="just"/>
                    <a:r>
                      <a:rPr lang="en-AU" sz="900" dirty="0">
                        <a:latin typeface="Bell MT" pitchFamily="18" charset="0"/>
                      </a:rPr>
                      <a:t>t</a:t>
                    </a:r>
                    <a:r>
                      <a:rPr lang="en-AU" sz="900" dirty="0" smtClean="0">
                        <a:latin typeface="Bell MT" pitchFamily="18" charset="0"/>
                      </a:rPr>
                      <a:t>his a </a:t>
                    </a:r>
                    <a:r>
                      <a:rPr lang="en-AU" sz="900" dirty="0">
                        <a:latin typeface="Bell MT" pitchFamily="18" charset="0"/>
                      </a:rPr>
                      <a:t>great Pinot </a:t>
                    </a:r>
                    <a:r>
                      <a:rPr lang="en-AU" sz="900" dirty="0" smtClean="0">
                        <a:latin typeface="Bell MT" pitchFamily="18" charset="0"/>
                      </a:rPr>
                      <a:t>for</a:t>
                    </a:r>
                  </a:p>
                  <a:p>
                    <a:pPr algn="just"/>
                    <a:r>
                      <a:rPr lang="en-AU" sz="900" dirty="0" smtClean="0">
                        <a:latin typeface="Bell MT" pitchFamily="18" charset="0"/>
                      </a:rPr>
                      <a:t>the table</a:t>
                    </a:r>
                    <a:r>
                      <a:rPr lang="en-AU" sz="900" dirty="0" smtClean="0">
                        <a:latin typeface="Bell MT" pitchFamily="18" charset="0"/>
                      </a:rPr>
                      <a:t>.”</a:t>
                    </a:r>
                    <a:endParaRPr lang="en-AU" sz="800" dirty="0" smtClean="0">
                      <a:latin typeface="Bell MT" pitchFamily="18" charset="0"/>
                    </a:endParaRPr>
                  </a:p>
                  <a:p>
                    <a:pPr algn="just"/>
                    <a:endParaRPr lang="en-AU" sz="1100" dirty="0">
                      <a:latin typeface="Bell MT" pitchFamily="18" charset="0"/>
                    </a:endParaRPr>
                  </a:p>
                </p:txBody>
              </p:sp>
            </p:grpSp>
            <p:pic>
              <p:nvPicPr>
                <p:cNvPr id="82" name="Picture 2" descr="C:\Users\mkatchor\Documents\BWE-CWUS File\Ipad\MacRostie\1000pixw-mark\20120903_MG_3688-Edit_web.jpg"/>
                <p:cNvPicPr>
                  <a:picLocks noChangeAspect="1" noChangeArrowheads="1"/>
                </p:cNvPicPr>
                <p:nvPr/>
              </p:nvPicPr>
              <p:blipFill rotWithShape="1">
                <a:blip r:embed="rId5" cstate="print">
                  <a:duotone>
                    <a:prstClr val="black"/>
                    <a:srgbClr val="D9C3A5">
                      <a:tint val="50000"/>
                      <a:satMod val="18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1" t="22778" r="23316" b="14502"/>
                <a:stretch/>
              </p:blipFill>
              <p:spPr bwMode="auto">
                <a:xfrm>
                  <a:off x="290688" y="989414"/>
                  <a:ext cx="3019426" cy="5474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3" name="TextBox 82"/>
                <p:cNvSpPr txBox="1"/>
                <p:nvPr/>
              </p:nvSpPr>
              <p:spPr>
                <a:xfrm>
                  <a:off x="2092896" y="1198961"/>
                  <a:ext cx="11721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AU" dirty="0" smtClean="0">
                      <a:solidFill>
                        <a:schemeClr val="bg1"/>
                      </a:solidFill>
                      <a:latin typeface="Kunstler Script" pitchFamily="66" charset="0"/>
                    </a:rPr>
                    <a:t>Sonoma Coast </a:t>
                  </a:r>
                  <a:endParaRPr lang="en-US" dirty="0">
                    <a:solidFill>
                      <a:schemeClr val="bg1"/>
                    </a:solidFill>
                    <a:latin typeface="Kunstler Script" pitchFamily="66" charset="0"/>
                  </a:endParaRPr>
                </a:p>
              </p:txBody>
            </p:sp>
          </p:grpSp>
        </p:grpSp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621" y="1640878"/>
              <a:ext cx="917339" cy="2853650"/>
            </a:xfrm>
            <a:prstGeom prst="rect">
              <a:avLst/>
            </a:prstGeom>
          </p:spPr>
        </p:pic>
      </p:grpSp>
      <p:grpSp>
        <p:nvGrpSpPr>
          <p:cNvPr id="93" name="Group 92"/>
          <p:cNvGrpSpPr/>
          <p:nvPr/>
        </p:nvGrpSpPr>
        <p:grpSpPr>
          <a:xfrm>
            <a:off x="301861" y="4684060"/>
            <a:ext cx="3077679" cy="3549795"/>
            <a:chOff x="286621" y="1006072"/>
            <a:chExt cx="3077679" cy="3549795"/>
          </a:xfrm>
        </p:grpSpPr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8193" y="3275372"/>
              <a:ext cx="869406" cy="869406"/>
            </a:xfrm>
            <a:prstGeom prst="rect">
              <a:avLst/>
            </a:prstGeom>
          </p:spPr>
        </p:pic>
        <p:grpSp>
          <p:nvGrpSpPr>
            <p:cNvPr id="95" name="Group 94"/>
            <p:cNvGrpSpPr/>
            <p:nvPr/>
          </p:nvGrpSpPr>
          <p:grpSpPr>
            <a:xfrm>
              <a:off x="301861" y="1006072"/>
              <a:ext cx="3062439" cy="3549795"/>
              <a:chOff x="290688" y="989414"/>
              <a:chExt cx="3062439" cy="3549795"/>
            </a:xfrm>
          </p:grpSpPr>
          <p:pic>
            <p:nvPicPr>
              <p:cNvPr id="97" name="Picture 96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7020" y="2994743"/>
                <a:ext cx="897576" cy="373990"/>
              </a:xfrm>
              <a:prstGeom prst="rect">
                <a:avLst/>
              </a:prstGeom>
            </p:spPr>
          </p:pic>
          <p:grpSp>
            <p:nvGrpSpPr>
              <p:cNvPr id="98" name="Group 97"/>
              <p:cNvGrpSpPr/>
              <p:nvPr/>
            </p:nvGrpSpPr>
            <p:grpSpPr>
              <a:xfrm>
                <a:off x="290688" y="989414"/>
                <a:ext cx="3062439" cy="3549795"/>
                <a:chOff x="290688" y="989414"/>
                <a:chExt cx="3062439" cy="3549795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300213" y="997743"/>
                  <a:ext cx="3052914" cy="3541466"/>
                  <a:chOff x="314905" y="997743"/>
                  <a:chExt cx="3052914" cy="3541466"/>
                </a:xfrm>
              </p:grpSpPr>
              <p:grpSp>
                <p:nvGrpSpPr>
                  <p:cNvPr id="102" name="Group 101"/>
                  <p:cNvGrpSpPr/>
                  <p:nvPr/>
                </p:nvGrpSpPr>
                <p:grpSpPr>
                  <a:xfrm>
                    <a:off x="314905" y="997743"/>
                    <a:ext cx="3052914" cy="3541466"/>
                    <a:chOff x="314905" y="995361"/>
                    <a:chExt cx="3052914" cy="3541466"/>
                  </a:xfrm>
                </p:grpSpPr>
                <p:sp>
                  <p:nvSpPr>
                    <p:cNvPr id="104" name="TextBox 103"/>
                    <p:cNvSpPr txBox="1"/>
                    <p:nvPr/>
                  </p:nvSpPr>
                  <p:spPr>
                    <a:xfrm>
                      <a:off x="1134500" y="4044384"/>
                      <a:ext cx="1127809" cy="49244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AU" sz="1200" dirty="0" smtClean="0">
                          <a:latin typeface="Monotype Corsiva" pitchFamily="66" charset="0"/>
                        </a:rPr>
                        <a:t>“</a:t>
                      </a:r>
                      <a:r>
                        <a:rPr lang="en-AU" sz="1200" dirty="0" smtClean="0">
                          <a:latin typeface="Monotype Corsiva" pitchFamily="66" charset="0"/>
                        </a:rPr>
                        <a:t>Smart</a:t>
                      </a:r>
                      <a:r>
                        <a:rPr lang="en-AU" sz="1200" dirty="0" smtClean="0">
                          <a:latin typeface="Monotype Corsiva" pitchFamily="66" charset="0"/>
                        </a:rPr>
                        <a:t> </a:t>
                      </a:r>
                      <a:r>
                        <a:rPr lang="en-AU" sz="1200" dirty="0" smtClean="0">
                          <a:latin typeface="Monotype Corsiva" pitchFamily="66" charset="0"/>
                        </a:rPr>
                        <a:t>Buy”</a:t>
                      </a:r>
                    </a:p>
                    <a:p>
                      <a:pPr algn="ctr"/>
                      <a:r>
                        <a:rPr lang="en-AU" sz="1400" b="1" dirty="0" err="1"/>
                        <a:t>PinotReport</a:t>
                      </a:r>
                      <a:r>
                        <a:rPr lang="en-AU" sz="1400" b="1" dirty="0"/>
                        <a:t> </a:t>
                      </a:r>
                    </a:p>
                  </p:txBody>
                </p:sp>
                <p:sp>
                  <p:nvSpPr>
                    <p:cNvPr id="105" name="TextBox 104"/>
                    <p:cNvSpPr txBox="1"/>
                    <p:nvPr/>
                  </p:nvSpPr>
                  <p:spPr>
                    <a:xfrm>
                      <a:off x="2215294" y="4038037"/>
                      <a:ext cx="1152525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AU" sz="800" dirty="0" smtClean="0"/>
                        <a:t>Scan and explore. </a:t>
                      </a:r>
                    </a:p>
                    <a:p>
                      <a:pPr algn="ctr"/>
                      <a:r>
                        <a:rPr lang="en-AU" sz="800" dirty="0" smtClean="0"/>
                        <a:t>Visit getcellarkey.com on your smartphone</a:t>
                      </a:r>
                      <a:endParaRPr lang="en-US" sz="800" dirty="0"/>
                    </a:p>
                  </p:txBody>
                </p:sp>
                <p:sp>
                  <p:nvSpPr>
                    <p:cNvPr id="106" name="Rectangle 105"/>
                    <p:cNvSpPr/>
                    <p:nvPr/>
                  </p:nvSpPr>
                  <p:spPr>
                    <a:xfrm>
                      <a:off x="314905" y="995361"/>
                      <a:ext cx="3009901" cy="3504341"/>
                    </a:xfrm>
                    <a:prstGeom prst="rect">
                      <a:avLst/>
                    </a:prstGeom>
                    <a:noFill/>
                    <a:ln w="6350"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" name="TextBox 106"/>
                    <p:cNvSpPr txBox="1"/>
                    <p:nvPr/>
                  </p:nvSpPr>
                  <p:spPr>
                    <a:xfrm>
                      <a:off x="1073009" y="3182611"/>
                      <a:ext cx="1190547" cy="83099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AU" sz="4800" b="1" dirty="0" smtClean="0">
                          <a:latin typeface="Bell MT" pitchFamily="18" charset="0"/>
                        </a:rPr>
                        <a:t>91</a:t>
                      </a:r>
                      <a:endParaRPr lang="en-US" sz="4800" b="1" dirty="0">
                        <a:latin typeface="Bell MT" pitchFamily="18" charset="0"/>
                      </a:endParaRPr>
                    </a:p>
                  </p:txBody>
                </p:sp>
                <p:sp>
                  <p:nvSpPr>
                    <p:cNvPr id="108" name="TextBox 107"/>
                    <p:cNvSpPr txBox="1"/>
                    <p:nvPr/>
                  </p:nvSpPr>
                  <p:spPr>
                    <a:xfrm>
                      <a:off x="1279931" y="3759661"/>
                      <a:ext cx="81464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AU" b="1" dirty="0" smtClean="0">
                          <a:latin typeface="Bell MT" pitchFamily="18" charset="0"/>
                        </a:rPr>
                        <a:t>points</a:t>
                      </a:r>
                      <a:endParaRPr lang="en-US" b="1" dirty="0">
                        <a:latin typeface="Bell MT" pitchFamily="18" charset="0"/>
                      </a:endParaRPr>
                    </a:p>
                  </p:txBody>
                </p:sp>
                <p:sp>
                  <p:nvSpPr>
                    <p:cNvPr id="109" name="TextBox 108"/>
                    <p:cNvSpPr txBox="1"/>
                    <p:nvPr/>
                  </p:nvSpPr>
                  <p:spPr>
                    <a:xfrm>
                      <a:off x="1132907" y="1738259"/>
                      <a:ext cx="165141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AU" dirty="0" smtClean="0">
                          <a:latin typeface="Bell MT" pitchFamily="18" charset="0"/>
                        </a:rPr>
                        <a:t>2011</a:t>
                      </a:r>
                      <a:r>
                        <a:rPr lang="en-AU" sz="2400" dirty="0" smtClean="0">
                          <a:latin typeface="Kunstler Script" pitchFamily="66" charset="0"/>
                        </a:rPr>
                        <a:t>Pinot </a:t>
                      </a:r>
                      <a:r>
                        <a:rPr lang="en-AU" sz="2400" dirty="0" smtClean="0">
                          <a:latin typeface="Kunstler Script" pitchFamily="66" charset="0"/>
                        </a:rPr>
                        <a:t>Noir</a:t>
                      </a:r>
                    </a:p>
                  </p:txBody>
                </p:sp>
                <p:pic>
                  <p:nvPicPr>
                    <p:cNvPr id="110" name="Picture 109"/>
                    <p:cNvPicPr>
                      <a:picLocks noChangeAspect="1"/>
                    </p:cNvPicPr>
                    <p:nvPr/>
                  </p:nvPicPr>
                  <p:blipFill rotWithShape="1"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53" t="5357" r="882" b="6034"/>
                    <a:stretch/>
                  </p:blipFill>
                  <p:spPr>
                    <a:xfrm>
                      <a:off x="1169415" y="1565911"/>
                      <a:ext cx="1974852" cy="220595"/>
                    </a:xfrm>
                    <a:prstGeom prst="rect">
                      <a:avLst/>
                    </a:prstGeom>
                  </p:spPr>
                </p:pic>
              </p:grpSp>
              <p:sp>
                <p:nvSpPr>
                  <p:cNvPr id="103" name="Rectangle 102"/>
                  <p:cNvSpPr/>
                  <p:nvPr/>
                </p:nvSpPr>
                <p:spPr>
                  <a:xfrm>
                    <a:off x="1103647" y="2074376"/>
                    <a:ext cx="2206694" cy="155427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just"/>
                    <a:r>
                      <a:rPr lang="en-AU" sz="1600" b="1" dirty="0" smtClean="0">
                        <a:latin typeface="Bell MT" pitchFamily="18" charset="0"/>
                      </a:rPr>
                      <a:t>“Spicy and pretty….”</a:t>
                    </a:r>
                  </a:p>
                  <a:p>
                    <a:pPr algn="just"/>
                    <a:endParaRPr lang="en-AU" sz="400" b="1" dirty="0" smtClean="0">
                      <a:latin typeface="Bell MT" pitchFamily="18" charset="0"/>
                    </a:endParaRPr>
                  </a:p>
                  <a:p>
                    <a:pPr algn="just"/>
                    <a:r>
                      <a:rPr lang="en-AU" sz="1000" dirty="0" smtClean="0">
                        <a:latin typeface="Bell MT" pitchFamily="18" charset="0"/>
                      </a:rPr>
                      <a:t>“</a:t>
                    </a:r>
                    <a:r>
                      <a:rPr lang="en-AU" sz="900" dirty="0" smtClean="0">
                        <a:latin typeface="Bell MT" pitchFamily="18" charset="0"/>
                      </a:rPr>
                      <a:t>Medium </a:t>
                    </a:r>
                    <a:r>
                      <a:rPr lang="en-AU" sz="900" dirty="0">
                        <a:latin typeface="Bell MT" pitchFamily="18" charset="0"/>
                      </a:rPr>
                      <a:t>ruby </a:t>
                    </a:r>
                    <a:r>
                      <a:rPr lang="en-AU" sz="900" dirty="0" err="1">
                        <a:latin typeface="Bell MT" pitchFamily="18" charset="0"/>
                      </a:rPr>
                      <a:t>color</a:t>
                    </a:r>
                    <a:r>
                      <a:rPr lang="en-AU" sz="900" dirty="0">
                        <a:latin typeface="Bell MT" pitchFamily="18" charset="0"/>
                      </a:rPr>
                      <a:t>; light spice and cherry aromas; ripe, cherry and spice </a:t>
                    </a:r>
                    <a:r>
                      <a:rPr lang="en-AU" sz="900" dirty="0" err="1">
                        <a:latin typeface="Bell MT" pitchFamily="18" charset="0"/>
                      </a:rPr>
                      <a:t>flavors</a:t>
                    </a:r>
                    <a:r>
                      <a:rPr lang="en-AU" sz="900" dirty="0">
                        <a:latin typeface="Bell MT" pitchFamily="18" charset="0"/>
                      </a:rPr>
                      <a:t> with some earthy notes; silky texture; good structure and balance; long finish. Spicy, pretty </a:t>
                    </a:r>
                    <a:r>
                      <a:rPr lang="en-AU" sz="900" dirty="0" err="1">
                        <a:latin typeface="Bell MT" pitchFamily="18" charset="0"/>
                      </a:rPr>
                      <a:t>flavors</a:t>
                    </a:r>
                    <a:r>
                      <a:rPr lang="en-AU" sz="900" dirty="0">
                        <a:latin typeface="Bell MT" pitchFamily="18" charset="0"/>
                      </a:rPr>
                      <a:t> make </a:t>
                    </a:r>
                    <a:endParaRPr lang="en-AU" sz="900" dirty="0" smtClean="0">
                      <a:latin typeface="Bell MT" pitchFamily="18" charset="0"/>
                    </a:endParaRPr>
                  </a:p>
                  <a:p>
                    <a:pPr algn="just"/>
                    <a:r>
                      <a:rPr lang="en-AU" sz="900" dirty="0">
                        <a:latin typeface="Bell MT" pitchFamily="18" charset="0"/>
                      </a:rPr>
                      <a:t>t</a:t>
                    </a:r>
                    <a:r>
                      <a:rPr lang="en-AU" sz="900" dirty="0" smtClean="0">
                        <a:latin typeface="Bell MT" pitchFamily="18" charset="0"/>
                      </a:rPr>
                      <a:t>his a </a:t>
                    </a:r>
                    <a:r>
                      <a:rPr lang="en-AU" sz="900" dirty="0">
                        <a:latin typeface="Bell MT" pitchFamily="18" charset="0"/>
                      </a:rPr>
                      <a:t>great Pinot </a:t>
                    </a:r>
                    <a:r>
                      <a:rPr lang="en-AU" sz="900" dirty="0" smtClean="0">
                        <a:latin typeface="Bell MT" pitchFamily="18" charset="0"/>
                      </a:rPr>
                      <a:t>for</a:t>
                    </a:r>
                  </a:p>
                  <a:p>
                    <a:pPr algn="just"/>
                    <a:r>
                      <a:rPr lang="en-AU" sz="900" dirty="0" smtClean="0">
                        <a:latin typeface="Bell MT" pitchFamily="18" charset="0"/>
                      </a:rPr>
                      <a:t>the table</a:t>
                    </a:r>
                    <a:r>
                      <a:rPr lang="en-AU" sz="900" dirty="0" smtClean="0">
                        <a:latin typeface="Bell MT" pitchFamily="18" charset="0"/>
                      </a:rPr>
                      <a:t>.”</a:t>
                    </a:r>
                    <a:endParaRPr lang="en-AU" sz="800" dirty="0" smtClean="0">
                      <a:latin typeface="Bell MT" pitchFamily="18" charset="0"/>
                    </a:endParaRPr>
                  </a:p>
                  <a:p>
                    <a:pPr algn="just"/>
                    <a:endParaRPr lang="en-AU" sz="1100" dirty="0">
                      <a:latin typeface="Bell MT" pitchFamily="18" charset="0"/>
                    </a:endParaRPr>
                  </a:p>
                </p:txBody>
              </p:sp>
            </p:grpSp>
            <p:pic>
              <p:nvPicPr>
                <p:cNvPr id="100" name="Picture 2" descr="C:\Users\mkatchor\Documents\BWE-CWUS File\Ipad\MacRostie\1000pixw-mark\20120903_MG_3688-Edit_web.jpg"/>
                <p:cNvPicPr>
                  <a:picLocks noChangeAspect="1" noChangeArrowheads="1"/>
                </p:cNvPicPr>
                <p:nvPr/>
              </p:nvPicPr>
              <p:blipFill rotWithShape="1">
                <a:blip r:embed="rId5" cstate="print">
                  <a:duotone>
                    <a:prstClr val="black"/>
                    <a:srgbClr val="D9C3A5">
                      <a:tint val="50000"/>
                      <a:satMod val="18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1" t="22778" r="23316" b="14502"/>
                <a:stretch/>
              </p:blipFill>
              <p:spPr bwMode="auto">
                <a:xfrm>
                  <a:off x="290688" y="989414"/>
                  <a:ext cx="3019426" cy="5474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1" name="TextBox 100"/>
                <p:cNvSpPr txBox="1"/>
                <p:nvPr/>
              </p:nvSpPr>
              <p:spPr>
                <a:xfrm>
                  <a:off x="2092896" y="1198961"/>
                  <a:ext cx="11721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AU" dirty="0" smtClean="0">
                      <a:solidFill>
                        <a:schemeClr val="bg1"/>
                      </a:solidFill>
                      <a:latin typeface="Kunstler Script" pitchFamily="66" charset="0"/>
                    </a:rPr>
                    <a:t>Sonoma Coast </a:t>
                  </a:r>
                  <a:endParaRPr lang="en-US" dirty="0">
                    <a:solidFill>
                      <a:schemeClr val="bg1"/>
                    </a:solidFill>
                    <a:latin typeface="Kunstler Script" pitchFamily="66" charset="0"/>
                  </a:endParaRPr>
                </a:p>
              </p:txBody>
            </p:sp>
          </p:grpSp>
        </p:grpSp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621" y="1640878"/>
              <a:ext cx="917339" cy="2853650"/>
            </a:xfrm>
            <a:prstGeom prst="rect">
              <a:avLst/>
            </a:prstGeom>
          </p:spPr>
        </p:pic>
      </p:grpSp>
      <p:grpSp>
        <p:nvGrpSpPr>
          <p:cNvPr id="111" name="Group 110"/>
          <p:cNvGrpSpPr/>
          <p:nvPr/>
        </p:nvGrpSpPr>
        <p:grpSpPr>
          <a:xfrm>
            <a:off x="3440869" y="4681690"/>
            <a:ext cx="3077679" cy="3549795"/>
            <a:chOff x="286621" y="1006072"/>
            <a:chExt cx="3077679" cy="3549795"/>
          </a:xfrm>
        </p:grpSpPr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8193" y="3275372"/>
              <a:ext cx="869406" cy="869406"/>
            </a:xfrm>
            <a:prstGeom prst="rect">
              <a:avLst/>
            </a:prstGeom>
          </p:spPr>
        </p:pic>
        <p:grpSp>
          <p:nvGrpSpPr>
            <p:cNvPr id="113" name="Group 112"/>
            <p:cNvGrpSpPr/>
            <p:nvPr/>
          </p:nvGrpSpPr>
          <p:grpSpPr>
            <a:xfrm>
              <a:off x="301861" y="1006072"/>
              <a:ext cx="3062439" cy="3549795"/>
              <a:chOff x="290688" y="989414"/>
              <a:chExt cx="3062439" cy="3549795"/>
            </a:xfrm>
          </p:grpSpPr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E"/>
                  </a:clrFrom>
                  <a:clrTo>
                    <a:srgbClr val="FFFF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7020" y="2994743"/>
                <a:ext cx="897576" cy="373990"/>
              </a:xfrm>
              <a:prstGeom prst="rect">
                <a:avLst/>
              </a:prstGeom>
            </p:spPr>
          </p:pic>
          <p:grpSp>
            <p:nvGrpSpPr>
              <p:cNvPr id="116" name="Group 115"/>
              <p:cNvGrpSpPr/>
              <p:nvPr/>
            </p:nvGrpSpPr>
            <p:grpSpPr>
              <a:xfrm>
                <a:off x="290688" y="989414"/>
                <a:ext cx="3062439" cy="3549795"/>
                <a:chOff x="290688" y="989414"/>
                <a:chExt cx="3062439" cy="3549795"/>
              </a:xfrm>
            </p:grpSpPr>
            <p:grpSp>
              <p:nvGrpSpPr>
                <p:cNvPr id="117" name="Group 116"/>
                <p:cNvGrpSpPr/>
                <p:nvPr/>
              </p:nvGrpSpPr>
              <p:grpSpPr>
                <a:xfrm>
                  <a:off x="300213" y="997743"/>
                  <a:ext cx="3052914" cy="3541466"/>
                  <a:chOff x="314905" y="997743"/>
                  <a:chExt cx="3052914" cy="3541466"/>
                </a:xfrm>
              </p:grpSpPr>
              <p:grpSp>
                <p:nvGrpSpPr>
                  <p:cNvPr id="151" name="Group 150"/>
                  <p:cNvGrpSpPr/>
                  <p:nvPr/>
                </p:nvGrpSpPr>
                <p:grpSpPr>
                  <a:xfrm>
                    <a:off x="314905" y="997743"/>
                    <a:ext cx="3052914" cy="3541466"/>
                    <a:chOff x="314905" y="995361"/>
                    <a:chExt cx="3052914" cy="3541466"/>
                  </a:xfrm>
                </p:grpSpPr>
                <p:sp>
                  <p:nvSpPr>
                    <p:cNvPr id="153" name="TextBox 152"/>
                    <p:cNvSpPr txBox="1"/>
                    <p:nvPr/>
                  </p:nvSpPr>
                  <p:spPr>
                    <a:xfrm>
                      <a:off x="1134500" y="4044384"/>
                      <a:ext cx="1127809" cy="49244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AU" sz="1200" dirty="0" smtClean="0">
                          <a:latin typeface="Monotype Corsiva" pitchFamily="66" charset="0"/>
                        </a:rPr>
                        <a:t>“</a:t>
                      </a:r>
                      <a:r>
                        <a:rPr lang="en-AU" sz="1200" dirty="0" smtClean="0">
                          <a:latin typeface="Monotype Corsiva" pitchFamily="66" charset="0"/>
                        </a:rPr>
                        <a:t>Smart</a:t>
                      </a:r>
                      <a:r>
                        <a:rPr lang="en-AU" sz="1200" dirty="0" smtClean="0">
                          <a:latin typeface="Monotype Corsiva" pitchFamily="66" charset="0"/>
                        </a:rPr>
                        <a:t> </a:t>
                      </a:r>
                      <a:r>
                        <a:rPr lang="en-AU" sz="1200" dirty="0" smtClean="0">
                          <a:latin typeface="Monotype Corsiva" pitchFamily="66" charset="0"/>
                        </a:rPr>
                        <a:t>Buy”</a:t>
                      </a:r>
                    </a:p>
                    <a:p>
                      <a:pPr algn="ctr"/>
                      <a:r>
                        <a:rPr lang="en-AU" sz="1400" b="1" dirty="0" err="1"/>
                        <a:t>PinotReport</a:t>
                      </a:r>
                      <a:r>
                        <a:rPr lang="en-AU" sz="1400" b="1" dirty="0"/>
                        <a:t> </a:t>
                      </a:r>
                    </a:p>
                  </p:txBody>
                </p:sp>
                <p:sp>
                  <p:nvSpPr>
                    <p:cNvPr id="154" name="TextBox 153"/>
                    <p:cNvSpPr txBox="1"/>
                    <p:nvPr/>
                  </p:nvSpPr>
                  <p:spPr>
                    <a:xfrm>
                      <a:off x="2215294" y="4038037"/>
                      <a:ext cx="1152525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AU" sz="800" dirty="0" smtClean="0"/>
                        <a:t>Scan and explore. </a:t>
                      </a:r>
                    </a:p>
                    <a:p>
                      <a:pPr algn="ctr"/>
                      <a:r>
                        <a:rPr lang="en-AU" sz="800" dirty="0" smtClean="0"/>
                        <a:t>Visit getcellarkey.com on your smartphone</a:t>
                      </a:r>
                      <a:endParaRPr lang="en-US" sz="800" dirty="0"/>
                    </a:p>
                  </p:txBody>
                </p:sp>
                <p:sp>
                  <p:nvSpPr>
                    <p:cNvPr id="155" name="Rectangle 154"/>
                    <p:cNvSpPr/>
                    <p:nvPr/>
                  </p:nvSpPr>
                  <p:spPr>
                    <a:xfrm>
                      <a:off x="314905" y="995361"/>
                      <a:ext cx="3009901" cy="3504341"/>
                    </a:xfrm>
                    <a:prstGeom prst="rect">
                      <a:avLst/>
                    </a:prstGeom>
                    <a:noFill/>
                    <a:ln w="6350"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TextBox 155"/>
                    <p:cNvSpPr txBox="1"/>
                    <p:nvPr/>
                  </p:nvSpPr>
                  <p:spPr>
                    <a:xfrm>
                      <a:off x="1073009" y="3182611"/>
                      <a:ext cx="1190547" cy="83099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AU" sz="4800" b="1" dirty="0" smtClean="0">
                          <a:latin typeface="Bell MT" pitchFamily="18" charset="0"/>
                        </a:rPr>
                        <a:t>91</a:t>
                      </a:r>
                      <a:endParaRPr lang="en-US" sz="4800" b="1" dirty="0">
                        <a:latin typeface="Bell MT" pitchFamily="18" charset="0"/>
                      </a:endParaRPr>
                    </a:p>
                  </p:txBody>
                </p:sp>
                <p:sp>
                  <p:nvSpPr>
                    <p:cNvPr id="157" name="TextBox 156"/>
                    <p:cNvSpPr txBox="1"/>
                    <p:nvPr/>
                  </p:nvSpPr>
                  <p:spPr>
                    <a:xfrm>
                      <a:off x="1279931" y="3759661"/>
                      <a:ext cx="81464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AU" b="1" dirty="0" smtClean="0">
                          <a:latin typeface="Bell MT" pitchFamily="18" charset="0"/>
                        </a:rPr>
                        <a:t>points</a:t>
                      </a:r>
                      <a:endParaRPr lang="en-US" b="1" dirty="0">
                        <a:latin typeface="Bell MT" pitchFamily="18" charset="0"/>
                      </a:endParaRPr>
                    </a:p>
                  </p:txBody>
                </p:sp>
                <p:sp>
                  <p:nvSpPr>
                    <p:cNvPr id="158" name="TextBox 157"/>
                    <p:cNvSpPr txBox="1"/>
                    <p:nvPr/>
                  </p:nvSpPr>
                  <p:spPr>
                    <a:xfrm>
                      <a:off x="1132907" y="1738259"/>
                      <a:ext cx="165141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AU" dirty="0" smtClean="0">
                          <a:latin typeface="Bell MT" pitchFamily="18" charset="0"/>
                        </a:rPr>
                        <a:t>2011</a:t>
                      </a:r>
                      <a:r>
                        <a:rPr lang="en-AU" sz="2400" dirty="0" smtClean="0">
                          <a:latin typeface="Kunstler Script" pitchFamily="66" charset="0"/>
                        </a:rPr>
                        <a:t>Pinot </a:t>
                      </a:r>
                      <a:r>
                        <a:rPr lang="en-AU" sz="2400" dirty="0" smtClean="0">
                          <a:latin typeface="Kunstler Script" pitchFamily="66" charset="0"/>
                        </a:rPr>
                        <a:t>Noir</a:t>
                      </a:r>
                    </a:p>
                  </p:txBody>
                </p:sp>
                <p:pic>
                  <p:nvPicPr>
                    <p:cNvPr id="182" name="Picture 181"/>
                    <p:cNvPicPr>
                      <a:picLocks noChangeAspect="1"/>
                    </p:cNvPicPr>
                    <p:nvPr/>
                  </p:nvPicPr>
                  <p:blipFill rotWithShape="1"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153" t="5357" r="882" b="6034"/>
                    <a:stretch/>
                  </p:blipFill>
                  <p:spPr>
                    <a:xfrm>
                      <a:off x="1169415" y="1565911"/>
                      <a:ext cx="1974852" cy="220595"/>
                    </a:xfrm>
                    <a:prstGeom prst="rect">
                      <a:avLst/>
                    </a:prstGeom>
                  </p:spPr>
                </p:pic>
              </p:grp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1103647" y="2074376"/>
                    <a:ext cx="2206694" cy="155427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just"/>
                    <a:r>
                      <a:rPr lang="en-AU" sz="1600" b="1" dirty="0" smtClean="0">
                        <a:latin typeface="Bell MT" pitchFamily="18" charset="0"/>
                      </a:rPr>
                      <a:t>“Spicy and pretty….”</a:t>
                    </a:r>
                  </a:p>
                  <a:p>
                    <a:pPr algn="just"/>
                    <a:endParaRPr lang="en-AU" sz="400" b="1" dirty="0" smtClean="0">
                      <a:latin typeface="Bell MT" pitchFamily="18" charset="0"/>
                    </a:endParaRPr>
                  </a:p>
                  <a:p>
                    <a:pPr algn="just"/>
                    <a:r>
                      <a:rPr lang="en-AU" sz="1000" dirty="0" smtClean="0">
                        <a:latin typeface="Bell MT" pitchFamily="18" charset="0"/>
                      </a:rPr>
                      <a:t>“</a:t>
                    </a:r>
                    <a:r>
                      <a:rPr lang="en-AU" sz="900" dirty="0" smtClean="0">
                        <a:latin typeface="Bell MT" pitchFamily="18" charset="0"/>
                      </a:rPr>
                      <a:t>Medium </a:t>
                    </a:r>
                    <a:r>
                      <a:rPr lang="en-AU" sz="900" dirty="0">
                        <a:latin typeface="Bell MT" pitchFamily="18" charset="0"/>
                      </a:rPr>
                      <a:t>ruby </a:t>
                    </a:r>
                    <a:r>
                      <a:rPr lang="en-AU" sz="900" dirty="0" err="1">
                        <a:latin typeface="Bell MT" pitchFamily="18" charset="0"/>
                      </a:rPr>
                      <a:t>color</a:t>
                    </a:r>
                    <a:r>
                      <a:rPr lang="en-AU" sz="900" dirty="0">
                        <a:latin typeface="Bell MT" pitchFamily="18" charset="0"/>
                      </a:rPr>
                      <a:t>; light spice and cherry aromas; ripe, cherry and spice </a:t>
                    </a:r>
                    <a:r>
                      <a:rPr lang="en-AU" sz="900" dirty="0" err="1">
                        <a:latin typeface="Bell MT" pitchFamily="18" charset="0"/>
                      </a:rPr>
                      <a:t>flavors</a:t>
                    </a:r>
                    <a:r>
                      <a:rPr lang="en-AU" sz="900" dirty="0">
                        <a:latin typeface="Bell MT" pitchFamily="18" charset="0"/>
                      </a:rPr>
                      <a:t> with some earthy notes; silky texture; good structure and balance; long finish. Spicy, pretty </a:t>
                    </a:r>
                    <a:r>
                      <a:rPr lang="en-AU" sz="900" dirty="0" err="1">
                        <a:latin typeface="Bell MT" pitchFamily="18" charset="0"/>
                      </a:rPr>
                      <a:t>flavors</a:t>
                    </a:r>
                    <a:r>
                      <a:rPr lang="en-AU" sz="900" dirty="0">
                        <a:latin typeface="Bell MT" pitchFamily="18" charset="0"/>
                      </a:rPr>
                      <a:t> make </a:t>
                    </a:r>
                    <a:endParaRPr lang="en-AU" sz="900" dirty="0" smtClean="0">
                      <a:latin typeface="Bell MT" pitchFamily="18" charset="0"/>
                    </a:endParaRPr>
                  </a:p>
                  <a:p>
                    <a:pPr algn="just"/>
                    <a:r>
                      <a:rPr lang="en-AU" sz="900" dirty="0">
                        <a:latin typeface="Bell MT" pitchFamily="18" charset="0"/>
                      </a:rPr>
                      <a:t>t</a:t>
                    </a:r>
                    <a:r>
                      <a:rPr lang="en-AU" sz="900" dirty="0" smtClean="0">
                        <a:latin typeface="Bell MT" pitchFamily="18" charset="0"/>
                      </a:rPr>
                      <a:t>his a </a:t>
                    </a:r>
                    <a:r>
                      <a:rPr lang="en-AU" sz="900" dirty="0">
                        <a:latin typeface="Bell MT" pitchFamily="18" charset="0"/>
                      </a:rPr>
                      <a:t>great Pinot </a:t>
                    </a:r>
                    <a:r>
                      <a:rPr lang="en-AU" sz="900" dirty="0" smtClean="0">
                        <a:latin typeface="Bell MT" pitchFamily="18" charset="0"/>
                      </a:rPr>
                      <a:t>for</a:t>
                    </a:r>
                  </a:p>
                  <a:p>
                    <a:pPr algn="just"/>
                    <a:r>
                      <a:rPr lang="en-AU" sz="900" dirty="0" smtClean="0">
                        <a:latin typeface="Bell MT" pitchFamily="18" charset="0"/>
                      </a:rPr>
                      <a:t>the table</a:t>
                    </a:r>
                    <a:r>
                      <a:rPr lang="en-AU" sz="900" dirty="0" smtClean="0">
                        <a:latin typeface="Bell MT" pitchFamily="18" charset="0"/>
                      </a:rPr>
                      <a:t>.”</a:t>
                    </a:r>
                    <a:endParaRPr lang="en-AU" sz="800" dirty="0" smtClean="0">
                      <a:latin typeface="Bell MT" pitchFamily="18" charset="0"/>
                    </a:endParaRPr>
                  </a:p>
                  <a:p>
                    <a:pPr algn="just"/>
                    <a:endParaRPr lang="en-AU" sz="1100" dirty="0">
                      <a:latin typeface="Bell MT" pitchFamily="18" charset="0"/>
                    </a:endParaRPr>
                  </a:p>
                </p:txBody>
              </p:sp>
            </p:grpSp>
            <p:pic>
              <p:nvPicPr>
                <p:cNvPr id="118" name="Picture 2" descr="C:\Users\mkatchor\Documents\BWE-CWUS File\Ipad\MacRostie\1000pixw-mark\20120903_MG_3688-Edit_web.jpg"/>
                <p:cNvPicPr>
                  <a:picLocks noChangeAspect="1" noChangeArrowheads="1"/>
                </p:cNvPicPr>
                <p:nvPr/>
              </p:nvPicPr>
              <p:blipFill rotWithShape="1">
                <a:blip r:embed="rId5" cstate="print">
                  <a:duotone>
                    <a:prstClr val="black"/>
                    <a:srgbClr val="D9C3A5">
                      <a:tint val="50000"/>
                      <a:satMod val="18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1" t="22778" r="23316" b="14502"/>
                <a:stretch/>
              </p:blipFill>
              <p:spPr bwMode="auto">
                <a:xfrm>
                  <a:off x="290688" y="989414"/>
                  <a:ext cx="3019426" cy="5474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9" name="TextBox 118"/>
                <p:cNvSpPr txBox="1"/>
                <p:nvPr/>
              </p:nvSpPr>
              <p:spPr>
                <a:xfrm>
                  <a:off x="2092896" y="1198961"/>
                  <a:ext cx="11721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AU" dirty="0" smtClean="0">
                      <a:solidFill>
                        <a:schemeClr val="bg1"/>
                      </a:solidFill>
                      <a:latin typeface="Kunstler Script" pitchFamily="66" charset="0"/>
                    </a:rPr>
                    <a:t>Sonoma Coast </a:t>
                  </a:r>
                  <a:endParaRPr lang="en-US" dirty="0">
                    <a:solidFill>
                      <a:schemeClr val="bg1"/>
                    </a:solidFill>
                    <a:latin typeface="Kunstler Script" pitchFamily="66" charset="0"/>
                  </a:endParaRPr>
                </a:p>
              </p:txBody>
            </p:sp>
          </p:grpSp>
        </p:grpSp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621" y="1640878"/>
              <a:ext cx="917339" cy="28536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gyle Template vertic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Argyle Template vertical</Template>
  <TotalTime>286</TotalTime>
  <Words>284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Argyle Template vertical</vt:lpstr>
      <vt:lpstr>PowerPoint Presentation</vt:lpstr>
    </vt:vector>
  </TitlesOfParts>
  <Company>Lion Pty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 Katchor</dc:creator>
  <cp:lastModifiedBy>Monique Katchor</cp:lastModifiedBy>
  <cp:revision>41</cp:revision>
  <cp:lastPrinted>2012-04-17T17:16:26Z</cp:lastPrinted>
  <dcterms:created xsi:type="dcterms:W3CDTF">2012-04-10T22:51:24Z</dcterms:created>
  <dcterms:modified xsi:type="dcterms:W3CDTF">2014-04-22T22:35:18Z</dcterms:modified>
</cp:coreProperties>
</file>