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478" y="66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0"/>
          </a:xfrm>
          <a:prstGeom prst="rect">
            <a:avLst/>
          </a:prstGeom>
        </p:spPr>
        <p:txBody>
          <a:bodyPr vert="horz" lIns="96551" tIns="48276" rIns="96551" bIns="48276" rtlCol="0"/>
          <a:lstStyle>
            <a:lvl1pPr algn="l">
              <a:defRPr sz="1300"/>
            </a:lvl1pPr>
          </a:lstStyle>
          <a:p>
            <a:endParaRPr lang="en-US"/>
          </a:p>
        </p:txBody>
      </p:sp>
      <p:sp>
        <p:nvSpPr>
          <p:cNvPr id="3" name="Date Placeholder 2"/>
          <p:cNvSpPr>
            <a:spLocks noGrp="1"/>
          </p:cNvSpPr>
          <p:nvPr>
            <p:ph type="dt" sz="quarter" idx="1"/>
          </p:nvPr>
        </p:nvSpPr>
        <p:spPr>
          <a:xfrm>
            <a:off x="3970939" y="1"/>
            <a:ext cx="3037840" cy="464820"/>
          </a:xfrm>
          <a:prstGeom prst="rect">
            <a:avLst/>
          </a:prstGeom>
        </p:spPr>
        <p:txBody>
          <a:bodyPr vert="horz" lIns="96551" tIns="48276" rIns="96551" bIns="48276" rtlCol="0"/>
          <a:lstStyle>
            <a:lvl1pPr algn="r">
              <a:defRPr sz="1300"/>
            </a:lvl1pPr>
          </a:lstStyle>
          <a:p>
            <a:fld id="{962BC96E-3495-2B48-AC5A-1BDD19C4440D}" type="datetimeFigureOut">
              <a:rPr lang="en-US" smtClean="0"/>
              <a:pPr/>
              <a:t>02/27/2014</a:t>
            </a:fld>
            <a:endParaRPr 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6551" tIns="48276" rIns="96551" bIns="48276" rtlCol="0" anchor="b"/>
          <a:lstStyle>
            <a:lvl1pPr algn="l">
              <a:defRPr sz="1300"/>
            </a:lvl1pPr>
          </a:lstStyle>
          <a:p>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6551" tIns="48276" rIns="96551" bIns="48276" rtlCol="0" anchor="b"/>
          <a:lstStyle>
            <a:lvl1pPr algn="r">
              <a:defRPr sz="1300"/>
            </a:lvl1pPr>
          </a:lstStyle>
          <a:p>
            <a:fld id="{B8D881ED-8BE3-E74C-A230-3055B23DDE2C}" type="slidenum">
              <a:rPr lang="en-US" smtClean="0"/>
              <a:pPr/>
              <a:t>‹#›</a:t>
            </a:fld>
            <a:endParaRPr lang="en-US"/>
          </a:p>
        </p:txBody>
      </p:sp>
    </p:spTree>
    <p:extLst>
      <p:ext uri="{BB962C8B-B14F-4D97-AF65-F5344CB8AC3E}">
        <p14:creationId xmlns:p14="http://schemas.microsoft.com/office/powerpoint/2010/main" val="39958044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0"/>
          </a:xfrm>
          <a:prstGeom prst="rect">
            <a:avLst/>
          </a:prstGeom>
        </p:spPr>
        <p:txBody>
          <a:bodyPr vert="horz" lIns="96551" tIns="48276" rIns="96551" bIns="48276" rtlCol="0"/>
          <a:lstStyle>
            <a:lvl1pPr algn="l">
              <a:defRPr sz="1300"/>
            </a:lvl1pPr>
          </a:lstStyle>
          <a:p>
            <a:endParaRPr lang="en-US"/>
          </a:p>
        </p:txBody>
      </p:sp>
      <p:sp>
        <p:nvSpPr>
          <p:cNvPr id="3" name="Date Placeholder 2"/>
          <p:cNvSpPr>
            <a:spLocks noGrp="1"/>
          </p:cNvSpPr>
          <p:nvPr>
            <p:ph type="dt" idx="1"/>
          </p:nvPr>
        </p:nvSpPr>
        <p:spPr>
          <a:xfrm>
            <a:off x="3970939" y="1"/>
            <a:ext cx="3037840" cy="464820"/>
          </a:xfrm>
          <a:prstGeom prst="rect">
            <a:avLst/>
          </a:prstGeom>
        </p:spPr>
        <p:txBody>
          <a:bodyPr vert="horz" lIns="96551" tIns="48276" rIns="96551" bIns="48276" rtlCol="0"/>
          <a:lstStyle>
            <a:lvl1pPr algn="r">
              <a:defRPr sz="1300"/>
            </a:lvl1pPr>
          </a:lstStyle>
          <a:p>
            <a:fld id="{2CD1968D-C9D1-E74D-8270-100BDC810D4C}" type="datetimeFigureOut">
              <a:rPr lang="en-US" smtClean="0"/>
              <a:pPr/>
              <a:t>02/27/2014</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6551" tIns="48276" rIns="96551" bIns="48276"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6551" tIns="48276" rIns="96551" bIns="4827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6551" tIns="48276" rIns="96551" bIns="48276" rtlCol="0" anchor="b"/>
          <a:lstStyle>
            <a:lvl1pPr algn="l">
              <a:defRPr sz="13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6551" tIns="48276" rIns="96551" bIns="48276" rtlCol="0" anchor="b"/>
          <a:lstStyle>
            <a:lvl1pPr algn="r">
              <a:defRPr sz="1300"/>
            </a:lvl1pPr>
          </a:lstStyle>
          <a:p>
            <a:fld id="{98A2FB9A-F8D1-4241-833C-A15460D539F2}" type="slidenum">
              <a:rPr lang="en-US" smtClean="0"/>
              <a:pPr/>
              <a:t>‹#›</a:t>
            </a:fld>
            <a:endParaRPr lang="en-US"/>
          </a:p>
        </p:txBody>
      </p:sp>
    </p:spTree>
    <p:extLst>
      <p:ext uri="{BB962C8B-B14F-4D97-AF65-F5344CB8AC3E}">
        <p14:creationId xmlns:p14="http://schemas.microsoft.com/office/powerpoint/2010/main" val="145893296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E5A9CC-625C-41FA-96B1-04C973DC70A3}" type="datetimeFigureOut">
              <a:rPr lang="en-US" smtClean="0"/>
              <a:pPr/>
              <a:t>02/27/2014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5A0E2C-D0A5-466A-BF79-B0479D03165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E5A9CC-625C-41FA-96B1-04C973DC70A3}" type="datetimeFigureOut">
              <a:rPr lang="en-US" smtClean="0"/>
              <a:pPr/>
              <a:t>02/27/2014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5A0E2C-D0A5-466A-BF79-B0479D0316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E5A9CC-625C-41FA-96B1-04C973DC70A3}" type="datetimeFigureOut">
              <a:rPr lang="en-US" smtClean="0"/>
              <a:pPr/>
              <a:t>02/27/2014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5A0E2C-D0A5-466A-BF79-B0479D0316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E5A9CC-625C-41FA-96B1-04C973DC70A3}" type="datetimeFigureOut">
              <a:rPr lang="en-US" smtClean="0"/>
              <a:pPr/>
              <a:t>02/27/2014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5A0E2C-D0A5-466A-BF79-B0479D0316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E5A9CC-625C-41FA-96B1-04C973DC70A3}" type="datetimeFigureOut">
              <a:rPr lang="en-US" smtClean="0"/>
              <a:pPr/>
              <a:t>02/27/2014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5A0E2C-D0A5-466A-BF79-B0479D03165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E5A9CC-625C-41FA-96B1-04C973DC70A3}" type="datetimeFigureOut">
              <a:rPr lang="en-US" smtClean="0"/>
              <a:pPr/>
              <a:t>02/27/2014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5A0E2C-D0A5-466A-BF79-B0479D0316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E5A9CC-625C-41FA-96B1-04C973DC70A3}" type="datetimeFigureOut">
              <a:rPr lang="en-US" smtClean="0"/>
              <a:pPr/>
              <a:t>02/27/2014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5A0E2C-D0A5-466A-BF79-B0479D0316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E5A9CC-625C-41FA-96B1-04C973DC70A3}" type="datetimeFigureOut">
              <a:rPr lang="en-US" smtClean="0"/>
              <a:pPr/>
              <a:t>02/27/2014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5A0E2C-D0A5-466A-BF79-B0479D0316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E5A9CC-625C-41FA-96B1-04C973DC70A3}" type="datetimeFigureOut">
              <a:rPr lang="en-US" smtClean="0"/>
              <a:pPr/>
              <a:t>02/27/2014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5A0E2C-D0A5-466A-BF79-B0479D0316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E5A9CC-625C-41FA-96B1-04C973DC70A3}" type="datetimeFigureOut">
              <a:rPr lang="en-US" smtClean="0"/>
              <a:pPr/>
              <a:t>02/27/2014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5A0E2C-D0A5-466A-BF79-B0479D0316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E5A9CC-625C-41FA-96B1-04C973DC70A3}" type="datetimeFigureOut">
              <a:rPr lang="en-US" smtClean="0"/>
              <a:pPr/>
              <a:t>02/27/2014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5A0E2C-D0A5-466A-BF79-B0479D03165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CE5A9CC-625C-41FA-96B1-04C973DC70A3}" type="datetimeFigureOut">
              <a:rPr lang="en-US" smtClean="0"/>
              <a:pPr/>
              <a:t>02/27/2014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55A0E2C-D0A5-466A-BF79-B0479D0316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301861" y="1006072"/>
            <a:ext cx="3048808" cy="3589729"/>
            <a:chOff x="290688" y="989414"/>
            <a:chExt cx="3048808" cy="3589729"/>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08850" y="2947020"/>
              <a:ext cx="897576" cy="373990"/>
            </a:xfrm>
            <a:prstGeom prst="rect">
              <a:avLst/>
            </a:prstGeom>
          </p:spPr>
        </p:pic>
        <p:grpSp>
          <p:nvGrpSpPr>
            <p:cNvPr id="11" name="Group 10"/>
            <p:cNvGrpSpPr/>
            <p:nvPr/>
          </p:nvGrpSpPr>
          <p:grpSpPr>
            <a:xfrm>
              <a:off x="290688" y="989414"/>
              <a:ext cx="3048808" cy="3589729"/>
              <a:chOff x="290688" y="989414"/>
              <a:chExt cx="3048808" cy="3589729"/>
            </a:xfrm>
          </p:grpSpPr>
          <p:grpSp>
            <p:nvGrpSpPr>
              <p:cNvPr id="18" name="Group 17"/>
              <p:cNvGrpSpPr/>
              <p:nvPr/>
            </p:nvGrpSpPr>
            <p:grpSpPr>
              <a:xfrm>
                <a:off x="300213" y="997743"/>
                <a:ext cx="3039283" cy="3581400"/>
                <a:chOff x="314905" y="997743"/>
                <a:chExt cx="3039283" cy="3581400"/>
              </a:xfrm>
            </p:grpSpPr>
            <p:grpSp>
              <p:nvGrpSpPr>
                <p:cNvPr id="13" name="Group 12"/>
                <p:cNvGrpSpPr/>
                <p:nvPr/>
              </p:nvGrpSpPr>
              <p:grpSpPr>
                <a:xfrm>
                  <a:off x="314905" y="997743"/>
                  <a:ext cx="3039283" cy="3581400"/>
                  <a:chOff x="314905" y="995361"/>
                  <a:chExt cx="3039283" cy="3581400"/>
                </a:xfrm>
              </p:grpSpPr>
              <p:sp>
                <p:nvSpPr>
                  <p:cNvPr id="16" name="TextBox 15"/>
                  <p:cNvSpPr txBox="1"/>
                  <p:nvPr/>
                </p:nvSpPr>
                <p:spPr>
                  <a:xfrm>
                    <a:off x="2201663" y="4085048"/>
                    <a:ext cx="1152525" cy="461665"/>
                  </a:xfrm>
                  <a:prstGeom prst="rect">
                    <a:avLst/>
                  </a:prstGeom>
                  <a:noFill/>
                </p:spPr>
                <p:txBody>
                  <a:bodyPr wrap="square" rtlCol="0">
                    <a:spAutoFit/>
                  </a:bodyPr>
                  <a:lstStyle/>
                  <a:p>
                    <a:pPr algn="ctr"/>
                    <a:r>
                      <a:rPr lang="en-AU" sz="800" dirty="0" smtClean="0"/>
                      <a:t>Scan and explore. </a:t>
                    </a:r>
                  </a:p>
                  <a:p>
                    <a:pPr algn="ctr"/>
                    <a:r>
                      <a:rPr lang="en-AU" sz="800" dirty="0" smtClean="0"/>
                      <a:t>Visit getcellarkey.com on your smartphone</a:t>
                    </a:r>
                    <a:endParaRPr lang="en-US" sz="800" dirty="0"/>
                  </a:p>
                </p:txBody>
              </p:sp>
              <p:sp>
                <p:nvSpPr>
                  <p:cNvPr id="5" name="TextBox 4"/>
                  <p:cNvSpPr txBox="1"/>
                  <p:nvPr/>
                </p:nvSpPr>
                <p:spPr>
                  <a:xfrm>
                    <a:off x="1081890" y="4041129"/>
                    <a:ext cx="1233031" cy="423193"/>
                  </a:xfrm>
                  <a:prstGeom prst="rect">
                    <a:avLst/>
                  </a:prstGeom>
                  <a:noFill/>
                </p:spPr>
                <p:txBody>
                  <a:bodyPr wrap="none" rtlCol="0">
                    <a:spAutoFit/>
                  </a:bodyPr>
                  <a:lstStyle/>
                  <a:p>
                    <a:pPr algn="ctr"/>
                    <a:r>
                      <a:rPr lang="en-AU" sz="1100" dirty="0" smtClean="0">
                        <a:latin typeface="Monotype Corsiva" pitchFamily="66" charset="0"/>
                      </a:rPr>
                      <a:t>“Editor’s Choice”</a:t>
                    </a:r>
                  </a:p>
                  <a:p>
                    <a:pPr algn="ctr"/>
                    <a:r>
                      <a:rPr lang="en-AU" sz="1050" b="1" dirty="0" smtClean="0"/>
                      <a:t>WINE ENTHUSIAST</a:t>
                    </a:r>
                    <a:endParaRPr lang="en-US" sz="1050" b="1" dirty="0"/>
                  </a:p>
                </p:txBody>
              </p:sp>
              <p:sp>
                <p:nvSpPr>
                  <p:cNvPr id="2" name="Rectangle 1"/>
                  <p:cNvSpPr/>
                  <p:nvPr/>
                </p:nvSpPr>
                <p:spPr>
                  <a:xfrm>
                    <a:off x="314905" y="995361"/>
                    <a:ext cx="3009901" cy="358140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073009" y="3179356"/>
                    <a:ext cx="1190547" cy="830997"/>
                  </a:xfrm>
                  <a:prstGeom prst="rect">
                    <a:avLst/>
                  </a:prstGeom>
                  <a:noFill/>
                </p:spPr>
                <p:txBody>
                  <a:bodyPr wrap="square" rtlCol="0">
                    <a:spAutoFit/>
                  </a:bodyPr>
                  <a:lstStyle/>
                  <a:p>
                    <a:pPr algn="ctr"/>
                    <a:r>
                      <a:rPr lang="en-AU" sz="4800" b="1" dirty="0" smtClean="0">
                        <a:latin typeface="Bell MT" pitchFamily="18" charset="0"/>
                      </a:rPr>
                      <a:t>90</a:t>
                    </a:r>
                    <a:endParaRPr lang="en-US" sz="4800" b="1" dirty="0">
                      <a:latin typeface="Bell MT" pitchFamily="18" charset="0"/>
                    </a:endParaRPr>
                  </a:p>
                </p:txBody>
              </p:sp>
              <p:sp>
                <p:nvSpPr>
                  <p:cNvPr id="17" name="TextBox 16"/>
                  <p:cNvSpPr txBox="1"/>
                  <p:nvPr/>
                </p:nvSpPr>
                <p:spPr>
                  <a:xfrm>
                    <a:off x="1279931" y="3756406"/>
                    <a:ext cx="814647" cy="369332"/>
                  </a:xfrm>
                  <a:prstGeom prst="rect">
                    <a:avLst/>
                  </a:prstGeom>
                  <a:noFill/>
                </p:spPr>
                <p:txBody>
                  <a:bodyPr wrap="none" rtlCol="0">
                    <a:spAutoFit/>
                  </a:bodyPr>
                  <a:lstStyle/>
                  <a:p>
                    <a:r>
                      <a:rPr lang="en-AU" b="1" dirty="0" smtClean="0">
                        <a:latin typeface="Bell MT" pitchFamily="18" charset="0"/>
                      </a:rPr>
                      <a:t>points</a:t>
                    </a:r>
                    <a:endParaRPr lang="en-US" b="1" dirty="0">
                      <a:latin typeface="Bell MT" pitchFamily="18" charset="0"/>
                    </a:endParaRPr>
                  </a:p>
                </p:txBody>
              </p:sp>
              <p:sp>
                <p:nvSpPr>
                  <p:cNvPr id="10" name="TextBox 9"/>
                  <p:cNvSpPr txBox="1"/>
                  <p:nvPr/>
                </p:nvSpPr>
                <p:spPr>
                  <a:xfrm>
                    <a:off x="1073009" y="1777959"/>
                    <a:ext cx="1927131" cy="523220"/>
                  </a:xfrm>
                  <a:prstGeom prst="rect">
                    <a:avLst/>
                  </a:prstGeom>
                  <a:noFill/>
                </p:spPr>
                <p:txBody>
                  <a:bodyPr wrap="none" rtlCol="0">
                    <a:spAutoFit/>
                  </a:bodyPr>
                  <a:lstStyle/>
                  <a:p>
                    <a:r>
                      <a:rPr lang="en-AU" sz="2800" dirty="0" smtClean="0">
                        <a:latin typeface="Kunstler Script" pitchFamily="66" charset="0"/>
                      </a:rPr>
                      <a:t>2012Chardonnay</a:t>
                    </a:r>
                    <a:endParaRPr lang="en-AU" sz="2800" dirty="0" smtClean="0">
                      <a:latin typeface="Kunstler Script" pitchFamily="66" charset="0"/>
                    </a:endParaRPr>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1153" t="5357" r="882" b="6034"/>
                  <a:stretch/>
                </p:blipFill>
                <p:spPr>
                  <a:xfrm>
                    <a:off x="1123527" y="1603303"/>
                    <a:ext cx="2097591" cy="234305"/>
                  </a:xfrm>
                  <a:prstGeom prst="rect">
                    <a:avLst/>
                  </a:prstGeom>
                </p:spPr>
              </p:pic>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l="3570" t="6355" r="3986" b="8333"/>
                  <a:stretch/>
                </p:blipFill>
                <p:spPr>
                  <a:xfrm>
                    <a:off x="2312097" y="3281935"/>
                    <a:ext cx="931656" cy="859785"/>
                  </a:xfrm>
                  <a:prstGeom prst="rect">
                    <a:avLst/>
                  </a:prstGeom>
                </p:spPr>
              </p:pic>
            </p:grpSp>
            <p:sp>
              <p:nvSpPr>
                <p:cNvPr id="9" name="Rectangle 8"/>
                <p:cNvSpPr/>
                <p:nvPr/>
              </p:nvSpPr>
              <p:spPr>
                <a:xfrm>
                  <a:off x="1073009" y="2215657"/>
                  <a:ext cx="2206695" cy="1369606"/>
                </a:xfrm>
                <a:prstGeom prst="rect">
                  <a:avLst/>
                </a:prstGeom>
              </p:spPr>
              <p:txBody>
                <a:bodyPr wrap="square">
                  <a:spAutoFit/>
                </a:bodyPr>
                <a:lstStyle/>
                <a:p>
                  <a:pPr algn="just"/>
                  <a:r>
                    <a:rPr lang="en-AU" sz="900" dirty="0" smtClean="0">
                      <a:latin typeface="Bell MT" pitchFamily="18" charset="0"/>
                    </a:rPr>
                    <a:t>“So </a:t>
                  </a:r>
                  <a:r>
                    <a:rPr lang="en-AU" sz="900" dirty="0">
                      <a:latin typeface="Bell MT" pitchFamily="18" charset="0"/>
                    </a:rPr>
                    <a:t>bright and zingy in acidity, and so ripe in tangerine, mango, lime fruit and honeysuckle, that you hardly notice the oak influence. Yet, it’s there in the form of buttered toast. The result is a big, powerful Chardonnay, </a:t>
                  </a:r>
                  <a:endParaRPr lang="en-AU" sz="900" dirty="0" smtClean="0">
                    <a:latin typeface="Bell MT" pitchFamily="18" charset="0"/>
                  </a:endParaRPr>
                </a:p>
                <a:p>
                  <a:pPr algn="just"/>
                  <a:r>
                    <a:rPr lang="en-AU" sz="900" dirty="0" smtClean="0">
                      <a:latin typeface="Bell MT" pitchFamily="18" charset="0"/>
                    </a:rPr>
                    <a:t>clean </a:t>
                  </a:r>
                  <a:r>
                    <a:rPr lang="en-AU" sz="900" dirty="0">
                      <a:latin typeface="Bell MT" pitchFamily="18" charset="0"/>
                    </a:rPr>
                    <a:t>and vibrant, for </a:t>
                  </a:r>
                  <a:endParaRPr lang="en-AU" sz="900" dirty="0" smtClean="0">
                    <a:latin typeface="Bell MT" pitchFamily="18" charset="0"/>
                  </a:endParaRPr>
                </a:p>
                <a:p>
                  <a:pPr algn="just"/>
                  <a:r>
                    <a:rPr lang="en-AU" sz="900" dirty="0" smtClean="0">
                      <a:latin typeface="Bell MT" pitchFamily="18" charset="0"/>
                    </a:rPr>
                    <a:t>drinking now….” </a:t>
                  </a:r>
                  <a:r>
                    <a:rPr lang="en-AU" sz="900" dirty="0">
                      <a:latin typeface="Bell MT" pitchFamily="18" charset="0"/>
                    </a:rPr>
                    <a:t>- S.H.</a:t>
                  </a:r>
                </a:p>
                <a:p>
                  <a:pPr algn="just"/>
                  <a:endParaRPr lang="en-AU" sz="1100" dirty="0">
                    <a:latin typeface="Bell MT" pitchFamily="18" charset="0"/>
                  </a:endParaRPr>
                </a:p>
              </p:txBody>
            </p:sp>
          </p:grpSp>
          <p:pic>
            <p:nvPicPr>
              <p:cNvPr id="62" name="Picture 2" descr="C:\Users\mkatchor\Documents\BWE-CWUS File\Ipad\MacRostie\1000pixw-mark\20120903_MG_3688-Edit_web.jpg"/>
              <p:cNvPicPr>
                <a:picLocks noChangeAspect="1" noChangeArrowheads="1"/>
              </p:cNvPicPr>
              <p:nvPr/>
            </p:nvPicPr>
            <p:blipFill rotWithShape="1">
              <a:blip r:embed="rId5" cstate="print">
                <a:duotone>
                  <a:prstClr val="black"/>
                  <a:srgbClr val="D9C3A5">
                    <a:tint val="50000"/>
                    <a:satMod val="180000"/>
                  </a:srgbClr>
                </a:duotone>
                <a:extLst>
                  <a:ext uri="{28A0092B-C50C-407E-A947-70E740481C1C}">
                    <a14:useLocalDpi xmlns:a14="http://schemas.microsoft.com/office/drawing/2010/main" val="0"/>
                  </a:ext>
                </a:extLst>
              </a:blip>
              <a:srcRect l="-1" t="22778" r="23316" b="14502"/>
              <a:stretch/>
            </p:blipFill>
            <p:spPr bwMode="auto">
              <a:xfrm>
                <a:off x="290688" y="989414"/>
                <a:ext cx="3019426" cy="547490"/>
              </a:xfrm>
              <a:prstGeom prst="rect">
                <a:avLst/>
              </a:prstGeom>
              <a:noFill/>
              <a:extLst>
                <a:ext uri="{909E8E84-426E-40DD-AFC4-6F175D3DCCD1}">
                  <a14:hiddenFill xmlns:a14="http://schemas.microsoft.com/office/drawing/2010/main">
                    <a:solidFill>
                      <a:srgbClr val="FFFFFF"/>
                    </a:solidFill>
                  </a14:hiddenFill>
                </a:ext>
              </a:extLst>
            </p:spPr>
          </p:pic>
          <p:sp>
            <p:nvSpPr>
              <p:cNvPr id="67" name="TextBox 66"/>
              <p:cNvSpPr txBox="1"/>
              <p:nvPr/>
            </p:nvSpPr>
            <p:spPr>
              <a:xfrm>
                <a:off x="2092896" y="1198961"/>
                <a:ext cx="1172116" cy="369332"/>
              </a:xfrm>
              <a:prstGeom prst="rect">
                <a:avLst/>
              </a:prstGeom>
              <a:noFill/>
            </p:spPr>
            <p:txBody>
              <a:bodyPr wrap="none" rtlCol="0">
                <a:spAutoFit/>
              </a:bodyPr>
              <a:lstStyle/>
              <a:p>
                <a:r>
                  <a:rPr lang="en-AU" dirty="0" smtClean="0">
                    <a:solidFill>
                      <a:schemeClr val="bg1"/>
                    </a:solidFill>
                    <a:latin typeface="Kunstler Script" pitchFamily="66" charset="0"/>
                  </a:rPr>
                  <a:t>Sonoma Coast </a:t>
                </a:r>
                <a:endParaRPr lang="en-US" dirty="0">
                  <a:solidFill>
                    <a:schemeClr val="bg1"/>
                  </a:solidFill>
                  <a:latin typeface="Kunstler Script" pitchFamily="66" charset="0"/>
                </a:endParaRPr>
              </a:p>
            </p:txBody>
          </p:sp>
        </p:grpSp>
        <p:pic>
          <p:nvPicPr>
            <p:cNvPr id="14" name="Picture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6503" y="1722838"/>
              <a:ext cx="753218" cy="2743866"/>
            </a:xfrm>
            <a:prstGeom prst="rect">
              <a:avLst/>
            </a:prstGeom>
          </p:spPr>
        </p:pic>
      </p:grpSp>
      <p:grpSp>
        <p:nvGrpSpPr>
          <p:cNvPr id="70" name="Group 69"/>
          <p:cNvGrpSpPr/>
          <p:nvPr/>
        </p:nvGrpSpPr>
        <p:grpSpPr>
          <a:xfrm>
            <a:off x="3527890" y="1006072"/>
            <a:ext cx="3048808" cy="3589729"/>
            <a:chOff x="290688" y="989414"/>
            <a:chExt cx="3048808" cy="3589729"/>
          </a:xfrm>
        </p:grpSpPr>
        <p:pic>
          <p:nvPicPr>
            <p:cNvPr id="71" name="Picture 7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08850" y="2947020"/>
              <a:ext cx="897576" cy="373990"/>
            </a:xfrm>
            <a:prstGeom prst="rect">
              <a:avLst/>
            </a:prstGeom>
          </p:spPr>
        </p:pic>
        <p:grpSp>
          <p:nvGrpSpPr>
            <p:cNvPr id="72" name="Group 71"/>
            <p:cNvGrpSpPr/>
            <p:nvPr/>
          </p:nvGrpSpPr>
          <p:grpSpPr>
            <a:xfrm>
              <a:off x="290688" y="989414"/>
              <a:ext cx="3048808" cy="3589729"/>
              <a:chOff x="290688" y="989414"/>
              <a:chExt cx="3048808" cy="3589729"/>
            </a:xfrm>
          </p:grpSpPr>
          <p:grpSp>
            <p:nvGrpSpPr>
              <p:cNvPr id="74" name="Group 73"/>
              <p:cNvGrpSpPr/>
              <p:nvPr/>
            </p:nvGrpSpPr>
            <p:grpSpPr>
              <a:xfrm>
                <a:off x="300213" y="997743"/>
                <a:ext cx="3039283" cy="3581400"/>
                <a:chOff x="314905" y="997743"/>
                <a:chExt cx="3039283" cy="3581400"/>
              </a:xfrm>
            </p:grpSpPr>
            <p:grpSp>
              <p:nvGrpSpPr>
                <p:cNvPr id="77" name="Group 76"/>
                <p:cNvGrpSpPr/>
                <p:nvPr/>
              </p:nvGrpSpPr>
              <p:grpSpPr>
                <a:xfrm>
                  <a:off x="314905" y="997743"/>
                  <a:ext cx="3039283" cy="3581400"/>
                  <a:chOff x="314905" y="995361"/>
                  <a:chExt cx="3039283" cy="3581400"/>
                </a:xfrm>
              </p:grpSpPr>
              <p:sp>
                <p:nvSpPr>
                  <p:cNvPr id="79" name="TextBox 78"/>
                  <p:cNvSpPr txBox="1"/>
                  <p:nvPr/>
                </p:nvSpPr>
                <p:spPr>
                  <a:xfrm>
                    <a:off x="2201663" y="4085048"/>
                    <a:ext cx="1152525" cy="461665"/>
                  </a:xfrm>
                  <a:prstGeom prst="rect">
                    <a:avLst/>
                  </a:prstGeom>
                  <a:noFill/>
                </p:spPr>
                <p:txBody>
                  <a:bodyPr wrap="square" rtlCol="0">
                    <a:spAutoFit/>
                  </a:bodyPr>
                  <a:lstStyle/>
                  <a:p>
                    <a:pPr algn="ctr"/>
                    <a:r>
                      <a:rPr lang="en-AU" sz="800" dirty="0" smtClean="0"/>
                      <a:t>Scan and explore. </a:t>
                    </a:r>
                  </a:p>
                  <a:p>
                    <a:pPr algn="ctr"/>
                    <a:r>
                      <a:rPr lang="en-AU" sz="800" dirty="0" smtClean="0"/>
                      <a:t>Visit getcellarkey.com on your smartphone</a:t>
                    </a:r>
                    <a:endParaRPr lang="en-US" sz="800" dirty="0"/>
                  </a:p>
                </p:txBody>
              </p:sp>
              <p:sp>
                <p:nvSpPr>
                  <p:cNvPr id="80" name="TextBox 79"/>
                  <p:cNvSpPr txBox="1"/>
                  <p:nvPr/>
                </p:nvSpPr>
                <p:spPr>
                  <a:xfrm>
                    <a:off x="1081890" y="4041129"/>
                    <a:ext cx="1233031" cy="423193"/>
                  </a:xfrm>
                  <a:prstGeom prst="rect">
                    <a:avLst/>
                  </a:prstGeom>
                  <a:noFill/>
                </p:spPr>
                <p:txBody>
                  <a:bodyPr wrap="none" rtlCol="0">
                    <a:spAutoFit/>
                  </a:bodyPr>
                  <a:lstStyle/>
                  <a:p>
                    <a:pPr algn="ctr"/>
                    <a:r>
                      <a:rPr lang="en-AU" sz="1100" dirty="0" smtClean="0">
                        <a:latin typeface="Monotype Corsiva" pitchFamily="66" charset="0"/>
                      </a:rPr>
                      <a:t>“Editor’s Choice”</a:t>
                    </a:r>
                  </a:p>
                  <a:p>
                    <a:pPr algn="ctr"/>
                    <a:r>
                      <a:rPr lang="en-AU" sz="1050" b="1" dirty="0" smtClean="0"/>
                      <a:t>WINE ENTHUSIAST</a:t>
                    </a:r>
                    <a:endParaRPr lang="en-US" sz="1050" b="1" dirty="0"/>
                  </a:p>
                </p:txBody>
              </p:sp>
              <p:sp>
                <p:nvSpPr>
                  <p:cNvPr id="81" name="Rectangle 80"/>
                  <p:cNvSpPr/>
                  <p:nvPr/>
                </p:nvSpPr>
                <p:spPr>
                  <a:xfrm>
                    <a:off x="314905" y="995361"/>
                    <a:ext cx="3009901" cy="358140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p:cNvSpPr txBox="1"/>
                  <p:nvPr/>
                </p:nvSpPr>
                <p:spPr>
                  <a:xfrm>
                    <a:off x="1073009" y="3179356"/>
                    <a:ext cx="1190547" cy="830997"/>
                  </a:xfrm>
                  <a:prstGeom prst="rect">
                    <a:avLst/>
                  </a:prstGeom>
                  <a:noFill/>
                </p:spPr>
                <p:txBody>
                  <a:bodyPr wrap="square" rtlCol="0">
                    <a:spAutoFit/>
                  </a:bodyPr>
                  <a:lstStyle/>
                  <a:p>
                    <a:pPr algn="ctr"/>
                    <a:r>
                      <a:rPr lang="en-AU" sz="4800" b="1" dirty="0" smtClean="0">
                        <a:latin typeface="Bell MT" pitchFamily="18" charset="0"/>
                      </a:rPr>
                      <a:t>90</a:t>
                    </a:r>
                    <a:endParaRPr lang="en-US" sz="4800" b="1" dirty="0">
                      <a:latin typeface="Bell MT" pitchFamily="18" charset="0"/>
                    </a:endParaRPr>
                  </a:p>
                </p:txBody>
              </p:sp>
              <p:sp>
                <p:nvSpPr>
                  <p:cNvPr id="83" name="TextBox 82"/>
                  <p:cNvSpPr txBox="1"/>
                  <p:nvPr/>
                </p:nvSpPr>
                <p:spPr>
                  <a:xfrm>
                    <a:off x="1279931" y="3756406"/>
                    <a:ext cx="814647" cy="369332"/>
                  </a:xfrm>
                  <a:prstGeom prst="rect">
                    <a:avLst/>
                  </a:prstGeom>
                  <a:noFill/>
                </p:spPr>
                <p:txBody>
                  <a:bodyPr wrap="none" rtlCol="0">
                    <a:spAutoFit/>
                  </a:bodyPr>
                  <a:lstStyle/>
                  <a:p>
                    <a:r>
                      <a:rPr lang="en-AU" b="1" dirty="0" smtClean="0">
                        <a:latin typeface="Bell MT" pitchFamily="18" charset="0"/>
                      </a:rPr>
                      <a:t>points</a:t>
                    </a:r>
                    <a:endParaRPr lang="en-US" b="1" dirty="0">
                      <a:latin typeface="Bell MT" pitchFamily="18" charset="0"/>
                    </a:endParaRPr>
                  </a:p>
                </p:txBody>
              </p:sp>
              <p:sp>
                <p:nvSpPr>
                  <p:cNvPr id="84" name="TextBox 83"/>
                  <p:cNvSpPr txBox="1"/>
                  <p:nvPr/>
                </p:nvSpPr>
                <p:spPr>
                  <a:xfrm>
                    <a:off x="1073009" y="1777959"/>
                    <a:ext cx="1927131" cy="523220"/>
                  </a:xfrm>
                  <a:prstGeom prst="rect">
                    <a:avLst/>
                  </a:prstGeom>
                  <a:noFill/>
                </p:spPr>
                <p:txBody>
                  <a:bodyPr wrap="none" rtlCol="0">
                    <a:spAutoFit/>
                  </a:bodyPr>
                  <a:lstStyle/>
                  <a:p>
                    <a:r>
                      <a:rPr lang="en-AU" sz="2800" dirty="0" smtClean="0">
                        <a:latin typeface="Kunstler Script" pitchFamily="66" charset="0"/>
                      </a:rPr>
                      <a:t>2012Chardonnay</a:t>
                    </a:r>
                    <a:endParaRPr lang="en-AU" sz="2800" dirty="0" smtClean="0">
                      <a:latin typeface="Kunstler Script" pitchFamily="66" charset="0"/>
                    </a:endParaRPr>
                  </a:p>
                </p:txBody>
              </p:sp>
              <p:pic>
                <p:nvPicPr>
                  <p:cNvPr id="85" name="Picture 84"/>
                  <p:cNvPicPr>
                    <a:picLocks noChangeAspect="1"/>
                  </p:cNvPicPr>
                  <p:nvPr/>
                </p:nvPicPr>
                <p:blipFill rotWithShape="1">
                  <a:blip r:embed="rId3" cstate="print">
                    <a:extLst>
                      <a:ext uri="{28A0092B-C50C-407E-A947-70E740481C1C}">
                        <a14:useLocalDpi xmlns:a14="http://schemas.microsoft.com/office/drawing/2010/main" val="0"/>
                      </a:ext>
                    </a:extLst>
                  </a:blip>
                  <a:srcRect l="1153" t="5357" r="882" b="6034"/>
                  <a:stretch/>
                </p:blipFill>
                <p:spPr>
                  <a:xfrm>
                    <a:off x="1123527" y="1603303"/>
                    <a:ext cx="2097591" cy="234305"/>
                  </a:xfrm>
                  <a:prstGeom prst="rect">
                    <a:avLst/>
                  </a:prstGeom>
                </p:spPr>
              </p:pic>
              <p:pic>
                <p:nvPicPr>
                  <p:cNvPr id="86" name="Picture 85"/>
                  <p:cNvPicPr>
                    <a:picLocks noChangeAspect="1"/>
                  </p:cNvPicPr>
                  <p:nvPr/>
                </p:nvPicPr>
                <p:blipFill rotWithShape="1">
                  <a:blip r:embed="rId4" cstate="print">
                    <a:extLst>
                      <a:ext uri="{28A0092B-C50C-407E-A947-70E740481C1C}">
                        <a14:useLocalDpi xmlns:a14="http://schemas.microsoft.com/office/drawing/2010/main" val="0"/>
                      </a:ext>
                    </a:extLst>
                  </a:blip>
                  <a:srcRect l="3570" t="6355" r="3986" b="8333"/>
                  <a:stretch/>
                </p:blipFill>
                <p:spPr>
                  <a:xfrm>
                    <a:off x="2312097" y="3281935"/>
                    <a:ext cx="931656" cy="859785"/>
                  </a:xfrm>
                  <a:prstGeom prst="rect">
                    <a:avLst/>
                  </a:prstGeom>
                </p:spPr>
              </p:pic>
            </p:grpSp>
            <p:sp>
              <p:nvSpPr>
                <p:cNvPr id="78" name="Rectangle 77"/>
                <p:cNvSpPr/>
                <p:nvPr/>
              </p:nvSpPr>
              <p:spPr>
                <a:xfrm>
                  <a:off x="1073009" y="2215657"/>
                  <a:ext cx="2206695" cy="1369606"/>
                </a:xfrm>
                <a:prstGeom prst="rect">
                  <a:avLst/>
                </a:prstGeom>
              </p:spPr>
              <p:txBody>
                <a:bodyPr wrap="square">
                  <a:spAutoFit/>
                </a:bodyPr>
                <a:lstStyle/>
                <a:p>
                  <a:pPr algn="just"/>
                  <a:r>
                    <a:rPr lang="en-AU" sz="900" dirty="0" smtClean="0">
                      <a:latin typeface="Bell MT" pitchFamily="18" charset="0"/>
                    </a:rPr>
                    <a:t>“So </a:t>
                  </a:r>
                  <a:r>
                    <a:rPr lang="en-AU" sz="900" dirty="0">
                      <a:latin typeface="Bell MT" pitchFamily="18" charset="0"/>
                    </a:rPr>
                    <a:t>bright and zingy in acidity, and so ripe in tangerine, mango, lime fruit and honeysuckle, that you hardly notice the oak influence. Yet, it’s there in the form of buttered toast. The result is a big, powerful Chardonnay, </a:t>
                  </a:r>
                  <a:endParaRPr lang="en-AU" sz="900" dirty="0" smtClean="0">
                    <a:latin typeface="Bell MT" pitchFamily="18" charset="0"/>
                  </a:endParaRPr>
                </a:p>
                <a:p>
                  <a:pPr algn="just"/>
                  <a:r>
                    <a:rPr lang="en-AU" sz="900" dirty="0" smtClean="0">
                      <a:latin typeface="Bell MT" pitchFamily="18" charset="0"/>
                    </a:rPr>
                    <a:t>clean </a:t>
                  </a:r>
                  <a:r>
                    <a:rPr lang="en-AU" sz="900" dirty="0">
                      <a:latin typeface="Bell MT" pitchFamily="18" charset="0"/>
                    </a:rPr>
                    <a:t>and vibrant, for </a:t>
                  </a:r>
                  <a:endParaRPr lang="en-AU" sz="900" dirty="0" smtClean="0">
                    <a:latin typeface="Bell MT" pitchFamily="18" charset="0"/>
                  </a:endParaRPr>
                </a:p>
                <a:p>
                  <a:pPr algn="just"/>
                  <a:r>
                    <a:rPr lang="en-AU" sz="900" dirty="0" smtClean="0">
                      <a:latin typeface="Bell MT" pitchFamily="18" charset="0"/>
                    </a:rPr>
                    <a:t>drinking now….” </a:t>
                  </a:r>
                  <a:r>
                    <a:rPr lang="en-AU" sz="900" dirty="0">
                      <a:latin typeface="Bell MT" pitchFamily="18" charset="0"/>
                    </a:rPr>
                    <a:t>- S.H.</a:t>
                  </a:r>
                </a:p>
                <a:p>
                  <a:pPr algn="just"/>
                  <a:endParaRPr lang="en-AU" sz="1100" dirty="0">
                    <a:latin typeface="Bell MT" pitchFamily="18" charset="0"/>
                  </a:endParaRPr>
                </a:p>
              </p:txBody>
            </p:sp>
          </p:grpSp>
          <p:pic>
            <p:nvPicPr>
              <p:cNvPr id="75" name="Picture 2" descr="C:\Users\mkatchor\Documents\BWE-CWUS File\Ipad\MacRostie\1000pixw-mark\20120903_MG_3688-Edit_web.jpg"/>
              <p:cNvPicPr>
                <a:picLocks noChangeAspect="1" noChangeArrowheads="1"/>
              </p:cNvPicPr>
              <p:nvPr/>
            </p:nvPicPr>
            <p:blipFill rotWithShape="1">
              <a:blip r:embed="rId5" cstate="print">
                <a:duotone>
                  <a:prstClr val="black"/>
                  <a:srgbClr val="D9C3A5">
                    <a:tint val="50000"/>
                    <a:satMod val="180000"/>
                  </a:srgbClr>
                </a:duotone>
                <a:extLst>
                  <a:ext uri="{28A0092B-C50C-407E-A947-70E740481C1C}">
                    <a14:useLocalDpi xmlns:a14="http://schemas.microsoft.com/office/drawing/2010/main" val="0"/>
                  </a:ext>
                </a:extLst>
              </a:blip>
              <a:srcRect l="-1" t="22778" r="23316" b="14502"/>
              <a:stretch/>
            </p:blipFill>
            <p:spPr bwMode="auto">
              <a:xfrm>
                <a:off x="290688" y="989414"/>
                <a:ext cx="3019426" cy="547490"/>
              </a:xfrm>
              <a:prstGeom prst="rect">
                <a:avLst/>
              </a:prstGeom>
              <a:noFill/>
              <a:extLst>
                <a:ext uri="{909E8E84-426E-40DD-AFC4-6F175D3DCCD1}">
                  <a14:hiddenFill xmlns:a14="http://schemas.microsoft.com/office/drawing/2010/main">
                    <a:solidFill>
                      <a:srgbClr val="FFFFFF"/>
                    </a:solidFill>
                  </a14:hiddenFill>
                </a:ext>
              </a:extLst>
            </p:spPr>
          </p:pic>
          <p:sp>
            <p:nvSpPr>
              <p:cNvPr id="76" name="TextBox 75"/>
              <p:cNvSpPr txBox="1"/>
              <p:nvPr/>
            </p:nvSpPr>
            <p:spPr>
              <a:xfrm>
                <a:off x="2092896" y="1198961"/>
                <a:ext cx="1172116" cy="369332"/>
              </a:xfrm>
              <a:prstGeom prst="rect">
                <a:avLst/>
              </a:prstGeom>
              <a:noFill/>
            </p:spPr>
            <p:txBody>
              <a:bodyPr wrap="none" rtlCol="0">
                <a:spAutoFit/>
              </a:bodyPr>
              <a:lstStyle/>
              <a:p>
                <a:r>
                  <a:rPr lang="en-AU" dirty="0" smtClean="0">
                    <a:solidFill>
                      <a:schemeClr val="bg1"/>
                    </a:solidFill>
                    <a:latin typeface="Kunstler Script" pitchFamily="66" charset="0"/>
                  </a:rPr>
                  <a:t>Sonoma Coast </a:t>
                </a:r>
                <a:endParaRPr lang="en-US" dirty="0">
                  <a:solidFill>
                    <a:schemeClr val="bg1"/>
                  </a:solidFill>
                  <a:latin typeface="Kunstler Script" pitchFamily="66" charset="0"/>
                </a:endParaRPr>
              </a:p>
            </p:txBody>
          </p:sp>
        </p:grpSp>
        <p:pic>
          <p:nvPicPr>
            <p:cNvPr id="73" name="Picture 7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6503" y="1722838"/>
              <a:ext cx="753218" cy="2743866"/>
            </a:xfrm>
            <a:prstGeom prst="rect">
              <a:avLst/>
            </a:prstGeom>
          </p:spPr>
        </p:pic>
      </p:grpSp>
      <p:grpSp>
        <p:nvGrpSpPr>
          <p:cNvPr id="87" name="Group 86"/>
          <p:cNvGrpSpPr/>
          <p:nvPr/>
        </p:nvGrpSpPr>
        <p:grpSpPr>
          <a:xfrm>
            <a:off x="320626" y="4750793"/>
            <a:ext cx="3048808" cy="3589729"/>
            <a:chOff x="290688" y="989414"/>
            <a:chExt cx="3048808" cy="3589729"/>
          </a:xfrm>
        </p:grpSpPr>
        <p:pic>
          <p:nvPicPr>
            <p:cNvPr id="88" name="Picture 8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08850" y="2947020"/>
              <a:ext cx="897576" cy="373990"/>
            </a:xfrm>
            <a:prstGeom prst="rect">
              <a:avLst/>
            </a:prstGeom>
          </p:spPr>
        </p:pic>
        <p:grpSp>
          <p:nvGrpSpPr>
            <p:cNvPr id="89" name="Group 88"/>
            <p:cNvGrpSpPr/>
            <p:nvPr/>
          </p:nvGrpSpPr>
          <p:grpSpPr>
            <a:xfrm>
              <a:off x="290688" y="989414"/>
              <a:ext cx="3048808" cy="3589729"/>
              <a:chOff x="290688" y="989414"/>
              <a:chExt cx="3048808" cy="3589729"/>
            </a:xfrm>
          </p:grpSpPr>
          <p:grpSp>
            <p:nvGrpSpPr>
              <p:cNvPr id="91" name="Group 90"/>
              <p:cNvGrpSpPr/>
              <p:nvPr/>
            </p:nvGrpSpPr>
            <p:grpSpPr>
              <a:xfrm>
                <a:off x="300213" y="997743"/>
                <a:ext cx="3039283" cy="3581400"/>
                <a:chOff x="314905" y="997743"/>
                <a:chExt cx="3039283" cy="3581400"/>
              </a:xfrm>
            </p:grpSpPr>
            <p:grpSp>
              <p:nvGrpSpPr>
                <p:cNvPr id="94" name="Group 93"/>
                <p:cNvGrpSpPr/>
                <p:nvPr/>
              </p:nvGrpSpPr>
              <p:grpSpPr>
                <a:xfrm>
                  <a:off x="314905" y="997743"/>
                  <a:ext cx="3039283" cy="3581400"/>
                  <a:chOff x="314905" y="995361"/>
                  <a:chExt cx="3039283" cy="3581400"/>
                </a:xfrm>
              </p:grpSpPr>
              <p:sp>
                <p:nvSpPr>
                  <p:cNvPr id="96" name="TextBox 95"/>
                  <p:cNvSpPr txBox="1"/>
                  <p:nvPr/>
                </p:nvSpPr>
                <p:spPr>
                  <a:xfrm>
                    <a:off x="2201663" y="4085048"/>
                    <a:ext cx="1152525" cy="461665"/>
                  </a:xfrm>
                  <a:prstGeom prst="rect">
                    <a:avLst/>
                  </a:prstGeom>
                  <a:noFill/>
                </p:spPr>
                <p:txBody>
                  <a:bodyPr wrap="square" rtlCol="0">
                    <a:spAutoFit/>
                  </a:bodyPr>
                  <a:lstStyle/>
                  <a:p>
                    <a:pPr algn="ctr"/>
                    <a:r>
                      <a:rPr lang="en-AU" sz="800" dirty="0" smtClean="0"/>
                      <a:t>Scan and explore. </a:t>
                    </a:r>
                  </a:p>
                  <a:p>
                    <a:pPr algn="ctr"/>
                    <a:r>
                      <a:rPr lang="en-AU" sz="800" dirty="0" smtClean="0"/>
                      <a:t>Visit getcellarkey.com on your smartphone</a:t>
                    </a:r>
                    <a:endParaRPr lang="en-US" sz="800" dirty="0"/>
                  </a:p>
                </p:txBody>
              </p:sp>
              <p:sp>
                <p:nvSpPr>
                  <p:cNvPr id="97" name="TextBox 96"/>
                  <p:cNvSpPr txBox="1"/>
                  <p:nvPr/>
                </p:nvSpPr>
                <p:spPr>
                  <a:xfrm>
                    <a:off x="1081890" y="4041129"/>
                    <a:ext cx="1233031" cy="423193"/>
                  </a:xfrm>
                  <a:prstGeom prst="rect">
                    <a:avLst/>
                  </a:prstGeom>
                  <a:noFill/>
                </p:spPr>
                <p:txBody>
                  <a:bodyPr wrap="none" rtlCol="0">
                    <a:spAutoFit/>
                  </a:bodyPr>
                  <a:lstStyle/>
                  <a:p>
                    <a:pPr algn="ctr"/>
                    <a:r>
                      <a:rPr lang="en-AU" sz="1100" dirty="0" smtClean="0">
                        <a:latin typeface="Monotype Corsiva" pitchFamily="66" charset="0"/>
                      </a:rPr>
                      <a:t>“Editor’s Choice”</a:t>
                    </a:r>
                  </a:p>
                  <a:p>
                    <a:pPr algn="ctr"/>
                    <a:r>
                      <a:rPr lang="en-AU" sz="1050" b="1" dirty="0" smtClean="0"/>
                      <a:t>WINE ENTHUSIAST</a:t>
                    </a:r>
                    <a:endParaRPr lang="en-US" sz="1050" b="1" dirty="0"/>
                  </a:p>
                </p:txBody>
              </p:sp>
              <p:sp>
                <p:nvSpPr>
                  <p:cNvPr id="98" name="Rectangle 97"/>
                  <p:cNvSpPr/>
                  <p:nvPr/>
                </p:nvSpPr>
                <p:spPr>
                  <a:xfrm>
                    <a:off x="314905" y="995361"/>
                    <a:ext cx="3009901" cy="358140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p:cNvSpPr txBox="1"/>
                  <p:nvPr/>
                </p:nvSpPr>
                <p:spPr>
                  <a:xfrm>
                    <a:off x="1073009" y="3179356"/>
                    <a:ext cx="1190547" cy="830997"/>
                  </a:xfrm>
                  <a:prstGeom prst="rect">
                    <a:avLst/>
                  </a:prstGeom>
                  <a:noFill/>
                </p:spPr>
                <p:txBody>
                  <a:bodyPr wrap="square" rtlCol="0">
                    <a:spAutoFit/>
                  </a:bodyPr>
                  <a:lstStyle/>
                  <a:p>
                    <a:pPr algn="ctr"/>
                    <a:r>
                      <a:rPr lang="en-AU" sz="4800" b="1" dirty="0" smtClean="0">
                        <a:latin typeface="Bell MT" pitchFamily="18" charset="0"/>
                      </a:rPr>
                      <a:t>90</a:t>
                    </a:r>
                    <a:endParaRPr lang="en-US" sz="4800" b="1" dirty="0">
                      <a:latin typeface="Bell MT" pitchFamily="18" charset="0"/>
                    </a:endParaRPr>
                  </a:p>
                </p:txBody>
              </p:sp>
              <p:sp>
                <p:nvSpPr>
                  <p:cNvPr id="100" name="TextBox 99"/>
                  <p:cNvSpPr txBox="1"/>
                  <p:nvPr/>
                </p:nvSpPr>
                <p:spPr>
                  <a:xfrm>
                    <a:off x="1279931" y="3756406"/>
                    <a:ext cx="814647" cy="369332"/>
                  </a:xfrm>
                  <a:prstGeom prst="rect">
                    <a:avLst/>
                  </a:prstGeom>
                  <a:noFill/>
                </p:spPr>
                <p:txBody>
                  <a:bodyPr wrap="none" rtlCol="0">
                    <a:spAutoFit/>
                  </a:bodyPr>
                  <a:lstStyle/>
                  <a:p>
                    <a:r>
                      <a:rPr lang="en-AU" b="1" dirty="0" smtClean="0">
                        <a:latin typeface="Bell MT" pitchFamily="18" charset="0"/>
                      </a:rPr>
                      <a:t>points</a:t>
                    </a:r>
                    <a:endParaRPr lang="en-US" b="1" dirty="0">
                      <a:latin typeface="Bell MT" pitchFamily="18" charset="0"/>
                    </a:endParaRPr>
                  </a:p>
                </p:txBody>
              </p:sp>
              <p:sp>
                <p:nvSpPr>
                  <p:cNvPr id="101" name="TextBox 100"/>
                  <p:cNvSpPr txBox="1"/>
                  <p:nvPr/>
                </p:nvSpPr>
                <p:spPr>
                  <a:xfrm>
                    <a:off x="1073009" y="1777959"/>
                    <a:ext cx="1927131" cy="523220"/>
                  </a:xfrm>
                  <a:prstGeom prst="rect">
                    <a:avLst/>
                  </a:prstGeom>
                  <a:noFill/>
                </p:spPr>
                <p:txBody>
                  <a:bodyPr wrap="none" rtlCol="0">
                    <a:spAutoFit/>
                  </a:bodyPr>
                  <a:lstStyle/>
                  <a:p>
                    <a:r>
                      <a:rPr lang="en-AU" sz="2800" dirty="0" smtClean="0">
                        <a:latin typeface="Kunstler Script" pitchFamily="66" charset="0"/>
                      </a:rPr>
                      <a:t>2012Chardonnay</a:t>
                    </a:r>
                    <a:endParaRPr lang="en-AU" sz="2800" dirty="0" smtClean="0">
                      <a:latin typeface="Kunstler Script" pitchFamily="66" charset="0"/>
                    </a:endParaRPr>
                  </a:p>
                </p:txBody>
              </p:sp>
              <p:pic>
                <p:nvPicPr>
                  <p:cNvPr id="102" name="Picture 101"/>
                  <p:cNvPicPr>
                    <a:picLocks noChangeAspect="1"/>
                  </p:cNvPicPr>
                  <p:nvPr/>
                </p:nvPicPr>
                <p:blipFill rotWithShape="1">
                  <a:blip r:embed="rId3" cstate="print">
                    <a:extLst>
                      <a:ext uri="{28A0092B-C50C-407E-A947-70E740481C1C}">
                        <a14:useLocalDpi xmlns:a14="http://schemas.microsoft.com/office/drawing/2010/main" val="0"/>
                      </a:ext>
                    </a:extLst>
                  </a:blip>
                  <a:srcRect l="1153" t="5357" r="882" b="6034"/>
                  <a:stretch/>
                </p:blipFill>
                <p:spPr>
                  <a:xfrm>
                    <a:off x="1123527" y="1603303"/>
                    <a:ext cx="2097591" cy="234305"/>
                  </a:xfrm>
                  <a:prstGeom prst="rect">
                    <a:avLst/>
                  </a:prstGeom>
                </p:spPr>
              </p:pic>
              <p:pic>
                <p:nvPicPr>
                  <p:cNvPr id="103" name="Picture 102"/>
                  <p:cNvPicPr>
                    <a:picLocks noChangeAspect="1"/>
                  </p:cNvPicPr>
                  <p:nvPr/>
                </p:nvPicPr>
                <p:blipFill rotWithShape="1">
                  <a:blip r:embed="rId4" cstate="print">
                    <a:extLst>
                      <a:ext uri="{28A0092B-C50C-407E-A947-70E740481C1C}">
                        <a14:useLocalDpi xmlns:a14="http://schemas.microsoft.com/office/drawing/2010/main" val="0"/>
                      </a:ext>
                    </a:extLst>
                  </a:blip>
                  <a:srcRect l="3570" t="6355" r="3986" b="8333"/>
                  <a:stretch/>
                </p:blipFill>
                <p:spPr>
                  <a:xfrm>
                    <a:off x="2312097" y="3281935"/>
                    <a:ext cx="931656" cy="859785"/>
                  </a:xfrm>
                  <a:prstGeom prst="rect">
                    <a:avLst/>
                  </a:prstGeom>
                </p:spPr>
              </p:pic>
            </p:grpSp>
            <p:sp>
              <p:nvSpPr>
                <p:cNvPr id="95" name="Rectangle 94"/>
                <p:cNvSpPr/>
                <p:nvPr/>
              </p:nvSpPr>
              <p:spPr>
                <a:xfrm>
                  <a:off x="1073009" y="2215657"/>
                  <a:ext cx="2206695" cy="1369606"/>
                </a:xfrm>
                <a:prstGeom prst="rect">
                  <a:avLst/>
                </a:prstGeom>
              </p:spPr>
              <p:txBody>
                <a:bodyPr wrap="square">
                  <a:spAutoFit/>
                </a:bodyPr>
                <a:lstStyle/>
                <a:p>
                  <a:pPr algn="just"/>
                  <a:r>
                    <a:rPr lang="en-AU" sz="900" dirty="0" smtClean="0">
                      <a:latin typeface="Bell MT" pitchFamily="18" charset="0"/>
                    </a:rPr>
                    <a:t>“So </a:t>
                  </a:r>
                  <a:r>
                    <a:rPr lang="en-AU" sz="900" dirty="0">
                      <a:latin typeface="Bell MT" pitchFamily="18" charset="0"/>
                    </a:rPr>
                    <a:t>bright and zingy in acidity, and so ripe in tangerine, mango, lime fruit and honeysuckle, that you hardly notice the oak influence. Yet, it’s there in the form of buttered toast. The result is a big, powerful Chardonnay, </a:t>
                  </a:r>
                  <a:endParaRPr lang="en-AU" sz="900" dirty="0" smtClean="0">
                    <a:latin typeface="Bell MT" pitchFamily="18" charset="0"/>
                  </a:endParaRPr>
                </a:p>
                <a:p>
                  <a:pPr algn="just"/>
                  <a:r>
                    <a:rPr lang="en-AU" sz="900" dirty="0" smtClean="0">
                      <a:latin typeface="Bell MT" pitchFamily="18" charset="0"/>
                    </a:rPr>
                    <a:t>clean </a:t>
                  </a:r>
                  <a:r>
                    <a:rPr lang="en-AU" sz="900" dirty="0">
                      <a:latin typeface="Bell MT" pitchFamily="18" charset="0"/>
                    </a:rPr>
                    <a:t>and vibrant, for </a:t>
                  </a:r>
                  <a:endParaRPr lang="en-AU" sz="900" dirty="0" smtClean="0">
                    <a:latin typeface="Bell MT" pitchFamily="18" charset="0"/>
                  </a:endParaRPr>
                </a:p>
                <a:p>
                  <a:pPr algn="just"/>
                  <a:r>
                    <a:rPr lang="en-AU" sz="900" dirty="0" smtClean="0">
                      <a:latin typeface="Bell MT" pitchFamily="18" charset="0"/>
                    </a:rPr>
                    <a:t>drinking now….” </a:t>
                  </a:r>
                  <a:r>
                    <a:rPr lang="en-AU" sz="900" dirty="0">
                      <a:latin typeface="Bell MT" pitchFamily="18" charset="0"/>
                    </a:rPr>
                    <a:t>- S.H.</a:t>
                  </a:r>
                </a:p>
                <a:p>
                  <a:pPr algn="just"/>
                  <a:endParaRPr lang="en-AU" sz="1100" dirty="0">
                    <a:latin typeface="Bell MT" pitchFamily="18" charset="0"/>
                  </a:endParaRPr>
                </a:p>
              </p:txBody>
            </p:sp>
          </p:grpSp>
          <p:pic>
            <p:nvPicPr>
              <p:cNvPr id="92" name="Picture 2" descr="C:\Users\mkatchor\Documents\BWE-CWUS File\Ipad\MacRostie\1000pixw-mark\20120903_MG_3688-Edit_web.jpg"/>
              <p:cNvPicPr>
                <a:picLocks noChangeAspect="1" noChangeArrowheads="1"/>
              </p:cNvPicPr>
              <p:nvPr/>
            </p:nvPicPr>
            <p:blipFill rotWithShape="1">
              <a:blip r:embed="rId5" cstate="print">
                <a:duotone>
                  <a:prstClr val="black"/>
                  <a:srgbClr val="D9C3A5">
                    <a:tint val="50000"/>
                    <a:satMod val="180000"/>
                  </a:srgbClr>
                </a:duotone>
                <a:extLst>
                  <a:ext uri="{28A0092B-C50C-407E-A947-70E740481C1C}">
                    <a14:useLocalDpi xmlns:a14="http://schemas.microsoft.com/office/drawing/2010/main" val="0"/>
                  </a:ext>
                </a:extLst>
              </a:blip>
              <a:srcRect l="-1" t="22778" r="23316" b="14502"/>
              <a:stretch/>
            </p:blipFill>
            <p:spPr bwMode="auto">
              <a:xfrm>
                <a:off x="290688" y="989414"/>
                <a:ext cx="3019426" cy="547490"/>
              </a:xfrm>
              <a:prstGeom prst="rect">
                <a:avLst/>
              </a:prstGeom>
              <a:noFill/>
              <a:extLst>
                <a:ext uri="{909E8E84-426E-40DD-AFC4-6F175D3DCCD1}">
                  <a14:hiddenFill xmlns:a14="http://schemas.microsoft.com/office/drawing/2010/main">
                    <a:solidFill>
                      <a:srgbClr val="FFFFFF"/>
                    </a:solidFill>
                  </a14:hiddenFill>
                </a:ext>
              </a:extLst>
            </p:spPr>
          </p:pic>
          <p:sp>
            <p:nvSpPr>
              <p:cNvPr id="93" name="TextBox 92"/>
              <p:cNvSpPr txBox="1"/>
              <p:nvPr/>
            </p:nvSpPr>
            <p:spPr>
              <a:xfrm>
                <a:off x="2092896" y="1198961"/>
                <a:ext cx="1172116" cy="369332"/>
              </a:xfrm>
              <a:prstGeom prst="rect">
                <a:avLst/>
              </a:prstGeom>
              <a:noFill/>
            </p:spPr>
            <p:txBody>
              <a:bodyPr wrap="none" rtlCol="0">
                <a:spAutoFit/>
              </a:bodyPr>
              <a:lstStyle/>
              <a:p>
                <a:r>
                  <a:rPr lang="en-AU" dirty="0" smtClean="0">
                    <a:solidFill>
                      <a:schemeClr val="bg1"/>
                    </a:solidFill>
                    <a:latin typeface="Kunstler Script" pitchFamily="66" charset="0"/>
                  </a:rPr>
                  <a:t>Sonoma Coast </a:t>
                </a:r>
                <a:endParaRPr lang="en-US" dirty="0">
                  <a:solidFill>
                    <a:schemeClr val="bg1"/>
                  </a:solidFill>
                  <a:latin typeface="Kunstler Script" pitchFamily="66" charset="0"/>
                </a:endParaRPr>
              </a:p>
            </p:txBody>
          </p:sp>
        </p:grpSp>
        <p:pic>
          <p:nvPicPr>
            <p:cNvPr id="90" name="Picture 8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6503" y="1722838"/>
              <a:ext cx="753218" cy="2743866"/>
            </a:xfrm>
            <a:prstGeom prst="rect">
              <a:avLst/>
            </a:prstGeom>
          </p:spPr>
        </p:pic>
      </p:grpSp>
      <p:grpSp>
        <p:nvGrpSpPr>
          <p:cNvPr id="104" name="Group 103"/>
          <p:cNvGrpSpPr/>
          <p:nvPr/>
        </p:nvGrpSpPr>
        <p:grpSpPr>
          <a:xfrm>
            <a:off x="3527890" y="4742464"/>
            <a:ext cx="3048808" cy="3589729"/>
            <a:chOff x="290688" y="989414"/>
            <a:chExt cx="3048808" cy="3589729"/>
          </a:xfrm>
        </p:grpSpPr>
        <p:pic>
          <p:nvPicPr>
            <p:cNvPr id="105" name="Picture 10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08850" y="2947020"/>
              <a:ext cx="897576" cy="373990"/>
            </a:xfrm>
            <a:prstGeom prst="rect">
              <a:avLst/>
            </a:prstGeom>
          </p:spPr>
        </p:pic>
        <p:grpSp>
          <p:nvGrpSpPr>
            <p:cNvPr id="106" name="Group 105"/>
            <p:cNvGrpSpPr/>
            <p:nvPr/>
          </p:nvGrpSpPr>
          <p:grpSpPr>
            <a:xfrm>
              <a:off x="290688" y="989414"/>
              <a:ext cx="3048808" cy="3589729"/>
              <a:chOff x="290688" y="989414"/>
              <a:chExt cx="3048808" cy="3589729"/>
            </a:xfrm>
          </p:grpSpPr>
          <p:grpSp>
            <p:nvGrpSpPr>
              <p:cNvPr id="108" name="Group 107"/>
              <p:cNvGrpSpPr/>
              <p:nvPr/>
            </p:nvGrpSpPr>
            <p:grpSpPr>
              <a:xfrm>
                <a:off x="300213" y="997743"/>
                <a:ext cx="3039283" cy="3581400"/>
                <a:chOff x="314905" y="997743"/>
                <a:chExt cx="3039283" cy="3581400"/>
              </a:xfrm>
            </p:grpSpPr>
            <p:grpSp>
              <p:nvGrpSpPr>
                <p:cNvPr id="111" name="Group 110"/>
                <p:cNvGrpSpPr/>
                <p:nvPr/>
              </p:nvGrpSpPr>
              <p:grpSpPr>
                <a:xfrm>
                  <a:off x="314905" y="997743"/>
                  <a:ext cx="3039283" cy="3581400"/>
                  <a:chOff x="314905" y="995361"/>
                  <a:chExt cx="3039283" cy="3581400"/>
                </a:xfrm>
              </p:grpSpPr>
              <p:sp>
                <p:nvSpPr>
                  <p:cNvPr id="113" name="TextBox 112"/>
                  <p:cNvSpPr txBox="1"/>
                  <p:nvPr/>
                </p:nvSpPr>
                <p:spPr>
                  <a:xfrm>
                    <a:off x="2201663" y="4085048"/>
                    <a:ext cx="1152525" cy="461665"/>
                  </a:xfrm>
                  <a:prstGeom prst="rect">
                    <a:avLst/>
                  </a:prstGeom>
                  <a:noFill/>
                </p:spPr>
                <p:txBody>
                  <a:bodyPr wrap="square" rtlCol="0">
                    <a:spAutoFit/>
                  </a:bodyPr>
                  <a:lstStyle/>
                  <a:p>
                    <a:pPr algn="ctr"/>
                    <a:r>
                      <a:rPr lang="en-AU" sz="800" dirty="0" smtClean="0"/>
                      <a:t>Scan and explore. </a:t>
                    </a:r>
                  </a:p>
                  <a:p>
                    <a:pPr algn="ctr"/>
                    <a:r>
                      <a:rPr lang="en-AU" sz="800" dirty="0" smtClean="0"/>
                      <a:t>Visit getcellarkey.com on your smartphone</a:t>
                    </a:r>
                    <a:endParaRPr lang="en-US" sz="800" dirty="0"/>
                  </a:p>
                </p:txBody>
              </p:sp>
              <p:sp>
                <p:nvSpPr>
                  <p:cNvPr id="114" name="TextBox 113"/>
                  <p:cNvSpPr txBox="1"/>
                  <p:nvPr/>
                </p:nvSpPr>
                <p:spPr>
                  <a:xfrm>
                    <a:off x="1081890" y="4041129"/>
                    <a:ext cx="1233031" cy="423193"/>
                  </a:xfrm>
                  <a:prstGeom prst="rect">
                    <a:avLst/>
                  </a:prstGeom>
                  <a:noFill/>
                </p:spPr>
                <p:txBody>
                  <a:bodyPr wrap="none" rtlCol="0">
                    <a:spAutoFit/>
                  </a:bodyPr>
                  <a:lstStyle/>
                  <a:p>
                    <a:pPr algn="ctr"/>
                    <a:r>
                      <a:rPr lang="en-AU" sz="1100" dirty="0" smtClean="0">
                        <a:latin typeface="Monotype Corsiva" pitchFamily="66" charset="0"/>
                      </a:rPr>
                      <a:t>“Editor’s Choice”</a:t>
                    </a:r>
                  </a:p>
                  <a:p>
                    <a:pPr algn="ctr"/>
                    <a:r>
                      <a:rPr lang="en-AU" sz="1050" b="1" dirty="0" smtClean="0"/>
                      <a:t>WINE ENTHUSIAST</a:t>
                    </a:r>
                    <a:endParaRPr lang="en-US" sz="1050" b="1" dirty="0"/>
                  </a:p>
                </p:txBody>
              </p:sp>
              <p:sp>
                <p:nvSpPr>
                  <p:cNvPr id="115" name="Rectangle 114"/>
                  <p:cNvSpPr/>
                  <p:nvPr/>
                </p:nvSpPr>
                <p:spPr>
                  <a:xfrm>
                    <a:off x="314905" y="995361"/>
                    <a:ext cx="3009901" cy="358140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TextBox 115"/>
                  <p:cNvSpPr txBox="1"/>
                  <p:nvPr/>
                </p:nvSpPr>
                <p:spPr>
                  <a:xfrm>
                    <a:off x="1073009" y="3179356"/>
                    <a:ext cx="1190547" cy="830997"/>
                  </a:xfrm>
                  <a:prstGeom prst="rect">
                    <a:avLst/>
                  </a:prstGeom>
                  <a:noFill/>
                </p:spPr>
                <p:txBody>
                  <a:bodyPr wrap="square" rtlCol="0">
                    <a:spAutoFit/>
                  </a:bodyPr>
                  <a:lstStyle/>
                  <a:p>
                    <a:pPr algn="ctr"/>
                    <a:r>
                      <a:rPr lang="en-AU" sz="4800" b="1" dirty="0" smtClean="0">
                        <a:latin typeface="Bell MT" pitchFamily="18" charset="0"/>
                      </a:rPr>
                      <a:t>90</a:t>
                    </a:r>
                    <a:endParaRPr lang="en-US" sz="4800" b="1" dirty="0">
                      <a:latin typeface="Bell MT" pitchFamily="18" charset="0"/>
                    </a:endParaRPr>
                  </a:p>
                </p:txBody>
              </p:sp>
              <p:sp>
                <p:nvSpPr>
                  <p:cNvPr id="117" name="TextBox 116"/>
                  <p:cNvSpPr txBox="1"/>
                  <p:nvPr/>
                </p:nvSpPr>
                <p:spPr>
                  <a:xfrm>
                    <a:off x="1279931" y="3756406"/>
                    <a:ext cx="814647" cy="369332"/>
                  </a:xfrm>
                  <a:prstGeom prst="rect">
                    <a:avLst/>
                  </a:prstGeom>
                  <a:noFill/>
                </p:spPr>
                <p:txBody>
                  <a:bodyPr wrap="none" rtlCol="0">
                    <a:spAutoFit/>
                  </a:bodyPr>
                  <a:lstStyle/>
                  <a:p>
                    <a:r>
                      <a:rPr lang="en-AU" b="1" dirty="0" smtClean="0">
                        <a:latin typeface="Bell MT" pitchFamily="18" charset="0"/>
                      </a:rPr>
                      <a:t>points</a:t>
                    </a:r>
                    <a:endParaRPr lang="en-US" b="1" dirty="0">
                      <a:latin typeface="Bell MT" pitchFamily="18" charset="0"/>
                    </a:endParaRPr>
                  </a:p>
                </p:txBody>
              </p:sp>
              <p:sp>
                <p:nvSpPr>
                  <p:cNvPr id="118" name="TextBox 117"/>
                  <p:cNvSpPr txBox="1"/>
                  <p:nvPr/>
                </p:nvSpPr>
                <p:spPr>
                  <a:xfrm>
                    <a:off x="1073009" y="1777959"/>
                    <a:ext cx="1927131" cy="523220"/>
                  </a:xfrm>
                  <a:prstGeom prst="rect">
                    <a:avLst/>
                  </a:prstGeom>
                  <a:noFill/>
                </p:spPr>
                <p:txBody>
                  <a:bodyPr wrap="none" rtlCol="0">
                    <a:spAutoFit/>
                  </a:bodyPr>
                  <a:lstStyle/>
                  <a:p>
                    <a:r>
                      <a:rPr lang="en-AU" sz="2800" dirty="0" smtClean="0">
                        <a:latin typeface="Kunstler Script" pitchFamily="66" charset="0"/>
                      </a:rPr>
                      <a:t>2012Chardonnay</a:t>
                    </a:r>
                    <a:endParaRPr lang="en-AU" sz="2800" dirty="0" smtClean="0">
                      <a:latin typeface="Kunstler Script" pitchFamily="66" charset="0"/>
                    </a:endParaRPr>
                  </a:p>
                </p:txBody>
              </p:sp>
              <p:pic>
                <p:nvPicPr>
                  <p:cNvPr id="119" name="Picture 118"/>
                  <p:cNvPicPr>
                    <a:picLocks noChangeAspect="1"/>
                  </p:cNvPicPr>
                  <p:nvPr/>
                </p:nvPicPr>
                <p:blipFill rotWithShape="1">
                  <a:blip r:embed="rId3" cstate="print">
                    <a:extLst>
                      <a:ext uri="{28A0092B-C50C-407E-A947-70E740481C1C}">
                        <a14:useLocalDpi xmlns:a14="http://schemas.microsoft.com/office/drawing/2010/main" val="0"/>
                      </a:ext>
                    </a:extLst>
                  </a:blip>
                  <a:srcRect l="1153" t="5357" r="882" b="6034"/>
                  <a:stretch/>
                </p:blipFill>
                <p:spPr>
                  <a:xfrm>
                    <a:off x="1123527" y="1603303"/>
                    <a:ext cx="2097591" cy="234305"/>
                  </a:xfrm>
                  <a:prstGeom prst="rect">
                    <a:avLst/>
                  </a:prstGeom>
                </p:spPr>
              </p:pic>
              <p:pic>
                <p:nvPicPr>
                  <p:cNvPr id="151" name="Picture 150"/>
                  <p:cNvPicPr>
                    <a:picLocks noChangeAspect="1"/>
                  </p:cNvPicPr>
                  <p:nvPr/>
                </p:nvPicPr>
                <p:blipFill rotWithShape="1">
                  <a:blip r:embed="rId4" cstate="print">
                    <a:extLst>
                      <a:ext uri="{28A0092B-C50C-407E-A947-70E740481C1C}">
                        <a14:useLocalDpi xmlns:a14="http://schemas.microsoft.com/office/drawing/2010/main" val="0"/>
                      </a:ext>
                    </a:extLst>
                  </a:blip>
                  <a:srcRect l="3570" t="6355" r="3986" b="8333"/>
                  <a:stretch/>
                </p:blipFill>
                <p:spPr>
                  <a:xfrm>
                    <a:off x="2312097" y="3281935"/>
                    <a:ext cx="931656" cy="859785"/>
                  </a:xfrm>
                  <a:prstGeom prst="rect">
                    <a:avLst/>
                  </a:prstGeom>
                </p:spPr>
              </p:pic>
            </p:grpSp>
            <p:sp>
              <p:nvSpPr>
                <p:cNvPr id="112" name="Rectangle 111"/>
                <p:cNvSpPr/>
                <p:nvPr/>
              </p:nvSpPr>
              <p:spPr>
                <a:xfrm>
                  <a:off x="1073009" y="2215657"/>
                  <a:ext cx="2206695" cy="1369606"/>
                </a:xfrm>
                <a:prstGeom prst="rect">
                  <a:avLst/>
                </a:prstGeom>
              </p:spPr>
              <p:txBody>
                <a:bodyPr wrap="square">
                  <a:spAutoFit/>
                </a:bodyPr>
                <a:lstStyle/>
                <a:p>
                  <a:pPr algn="just"/>
                  <a:r>
                    <a:rPr lang="en-AU" sz="900" dirty="0" smtClean="0">
                      <a:latin typeface="Bell MT" pitchFamily="18" charset="0"/>
                    </a:rPr>
                    <a:t>“So </a:t>
                  </a:r>
                  <a:r>
                    <a:rPr lang="en-AU" sz="900" dirty="0">
                      <a:latin typeface="Bell MT" pitchFamily="18" charset="0"/>
                    </a:rPr>
                    <a:t>bright and zingy in acidity, and so ripe in tangerine, mango, lime fruit and honeysuckle, that you hardly notice the oak influence. Yet, it’s there in the form of buttered toast. The result is a big, powerful Chardonnay, </a:t>
                  </a:r>
                  <a:endParaRPr lang="en-AU" sz="900" dirty="0" smtClean="0">
                    <a:latin typeface="Bell MT" pitchFamily="18" charset="0"/>
                  </a:endParaRPr>
                </a:p>
                <a:p>
                  <a:pPr algn="just"/>
                  <a:r>
                    <a:rPr lang="en-AU" sz="900" dirty="0" smtClean="0">
                      <a:latin typeface="Bell MT" pitchFamily="18" charset="0"/>
                    </a:rPr>
                    <a:t>clean </a:t>
                  </a:r>
                  <a:r>
                    <a:rPr lang="en-AU" sz="900" dirty="0">
                      <a:latin typeface="Bell MT" pitchFamily="18" charset="0"/>
                    </a:rPr>
                    <a:t>and vibrant, for </a:t>
                  </a:r>
                  <a:endParaRPr lang="en-AU" sz="900" dirty="0" smtClean="0">
                    <a:latin typeface="Bell MT" pitchFamily="18" charset="0"/>
                  </a:endParaRPr>
                </a:p>
                <a:p>
                  <a:pPr algn="just"/>
                  <a:r>
                    <a:rPr lang="en-AU" sz="900" dirty="0" smtClean="0">
                      <a:latin typeface="Bell MT" pitchFamily="18" charset="0"/>
                    </a:rPr>
                    <a:t>drinking now….” </a:t>
                  </a:r>
                  <a:r>
                    <a:rPr lang="en-AU" sz="900" dirty="0">
                      <a:latin typeface="Bell MT" pitchFamily="18" charset="0"/>
                    </a:rPr>
                    <a:t>- S.H.</a:t>
                  </a:r>
                </a:p>
                <a:p>
                  <a:pPr algn="just"/>
                  <a:endParaRPr lang="en-AU" sz="1100" dirty="0">
                    <a:latin typeface="Bell MT" pitchFamily="18" charset="0"/>
                  </a:endParaRPr>
                </a:p>
              </p:txBody>
            </p:sp>
          </p:grpSp>
          <p:pic>
            <p:nvPicPr>
              <p:cNvPr id="109" name="Picture 2" descr="C:\Users\mkatchor\Documents\BWE-CWUS File\Ipad\MacRostie\1000pixw-mark\20120903_MG_3688-Edit_web.jpg"/>
              <p:cNvPicPr>
                <a:picLocks noChangeAspect="1" noChangeArrowheads="1"/>
              </p:cNvPicPr>
              <p:nvPr/>
            </p:nvPicPr>
            <p:blipFill rotWithShape="1">
              <a:blip r:embed="rId5" cstate="print">
                <a:duotone>
                  <a:prstClr val="black"/>
                  <a:srgbClr val="D9C3A5">
                    <a:tint val="50000"/>
                    <a:satMod val="180000"/>
                  </a:srgbClr>
                </a:duotone>
                <a:extLst>
                  <a:ext uri="{28A0092B-C50C-407E-A947-70E740481C1C}">
                    <a14:useLocalDpi xmlns:a14="http://schemas.microsoft.com/office/drawing/2010/main" val="0"/>
                  </a:ext>
                </a:extLst>
              </a:blip>
              <a:srcRect l="-1" t="22778" r="23316" b="14502"/>
              <a:stretch/>
            </p:blipFill>
            <p:spPr bwMode="auto">
              <a:xfrm>
                <a:off x="290688" y="989414"/>
                <a:ext cx="3019426" cy="547490"/>
              </a:xfrm>
              <a:prstGeom prst="rect">
                <a:avLst/>
              </a:prstGeom>
              <a:noFill/>
              <a:extLst>
                <a:ext uri="{909E8E84-426E-40DD-AFC4-6F175D3DCCD1}">
                  <a14:hiddenFill xmlns:a14="http://schemas.microsoft.com/office/drawing/2010/main">
                    <a:solidFill>
                      <a:srgbClr val="FFFFFF"/>
                    </a:solidFill>
                  </a14:hiddenFill>
                </a:ext>
              </a:extLst>
            </p:spPr>
          </p:pic>
          <p:sp>
            <p:nvSpPr>
              <p:cNvPr id="110" name="TextBox 109"/>
              <p:cNvSpPr txBox="1"/>
              <p:nvPr/>
            </p:nvSpPr>
            <p:spPr>
              <a:xfrm>
                <a:off x="2092896" y="1198961"/>
                <a:ext cx="1172116" cy="369332"/>
              </a:xfrm>
              <a:prstGeom prst="rect">
                <a:avLst/>
              </a:prstGeom>
              <a:noFill/>
            </p:spPr>
            <p:txBody>
              <a:bodyPr wrap="none" rtlCol="0">
                <a:spAutoFit/>
              </a:bodyPr>
              <a:lstStyle/>
              <a:p>
                <a:r>
                  <a:rPr lang="en-AU" dirty="0" smtClean="0">
                    <a:solidFill>
                      <a:schemeClr val="bg1"/>
                    </a:solidFill>
                    <a:latin typeface="Kunstler Script" pitchFamily="66" charset="0"/>
                  </a:rPr>
                  <a:t>Sonoma Coast </a:t>
                </a:r>
                <a:endParaRPr lang="en-US" dirty="0">
                  <a:solidFill>
                    <a:schemeClr val="bg1"/>
                  </a:solidFill>
                  <a:latin typeface="Kunstler Script" pitchFamily="66" charset="0"/>
                </a:endParaRPr>
              </a:p>
            </p:txBody>
          </p:sp>
        </p:grpSp>
        <p:pic>
          <p:nvPicPr>
            <p:cNvPr id="107" name="Picture 10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6503" y="1722838"/>
              <a:ext cx="753218" cy="2743866"/>
            </a:xfrm>
            <a:prstGeom prst="rect">
              <a:avLst/>
            </a:prstGeom>
          </p:spPr>
        </p:pic>
      </p:grpSp>
    </p:spTree>
  </p:cSld>
  <p:clrMapOvr>
    <a:masterClrMapping/>
  </p:clrMapOvr>
  <p:timing>
    <p:tnLst>
      <p:par>
        <p:cTn id="1" dur="indefinite" restart="never" nodeType="tmRoot"/>
      </p:par>
    </p:tnLst>
  </p:timing>
</p:sld>
</file>

<file path=ppt/theme/theme1.xml><?xml version="1.0" encoding="utf-8"?>
<a:theme xmlns:a="http://schemas.openxmlformats.org/drawingml/2006/main" name="Argyle Template vertic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Argyle Template vertical</Template>
  <TotalTime>250</TotalTime>
  <Words>320</Words>
  <Application>Microsoft Office PowerPoint</Application>
  <PresentationFormat>On-screen Show (4:3)</PresentationFormat>
  <Paragraphs>44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Argyle Template vertical</vt:lpstr>
      <vt:lpstr>PowerPoint Presentation</vt:lpstr>
    </vt:vector>
  </TitlesOfParts>
  <Company>Lion Pty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Monique Katchor</dc:creator>
  <cp:lastModifiedBy>Monique Katchor</cp:lastModifiedBy>
  <cp:revision>32</cp:revision>
  <cp:lastPrinted>2012-04-17T17:16:26Z</cp:lastPrinted>
  <dcterms:created xsi:type="dcterms:W3CDTF">2012-04-10T22:51:24Z</dcterms:created>
  <dcterms:modified xsi:type="dcterms:W3CDTF">2014-02-27T23:47:24Z</dcterms:modified>
</cp:coreProperties>
</file>