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81813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62BC96E-3495-2B48-AC5A-1BDD19C4440D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B8D881ED-8BE3-E74C-A230-3055B23DD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CD1968D-C9D1-E74D-8270-100BDC810D4C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98A2FB9A-F8D1-4241-833C-A15460D53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A9CC-625C-41FA-96B1-04C973DC70A3}" type="datetimeFigureOut">
              <a:rPr lang="en-US" smtClean="0"/>
              <a:pPr/>
              <a:t>05/14/2014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4905" y="995361"/>
            <a:ext cx="3009901" cy="3452814"/>
            <a:chOff x="314905" y="995361"/>
            <a:chExt cx="3009901" cy="3452814"/>
          </a:xfrm>
        </p:grpSpPr>
        <p:grpSp>
          <p:nvGrpSpPr>
            <p:cNvPr id="16" name="Group 15"/>
            <p:cNvGrpSpPr/>
            <p:nvPr/>
          </p:nvGrpSpPr>
          <p:grpSpPr>
            <a:xfrm>
              <a:off x="314905" y="995361"/>
              <a:ext cx="3009901" cy="3452814"/>
              <a:chOff x="314905" y="995361"/>
              <a:chExt cx="3009901" cy="345281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430" y="1110390"/>
                <a:ext cx="894889" cy="2981278"/>
              </a:xfrm>
              <a:prstGeom prst="rect">
                <a:avLst/>
              </a:prstGeom>
            </p:spPr>
          </p:pic>
          <p:grpSp>
            <p:nvGrpSpPr>
              <p:cNvPr id="15" name="Group 14"/>
              <p:cNvGrpSpPr/>
              <p:nvPr/>
            </p:nvGrpSpPr>
            <p:grpSpPr>
              <a:xfrm>
                <a:off x="314905" y="995361"/>
                <a:ext cx="3009901" cy="3452814"/>
                <a:chOff x="314905" y="995361"/>
                <a:chExt cx="3009901" cy="3452814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314905" y="995361"/>
                  <a:ext cx="3009901" cy="3452814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1149460" y="2928895"/>
                  <a:ext cx="2174362" cy="1223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AU" sz="1050" dirty="0" smtClean="0">
                      <a:cs typeface="Aparajita" pitchFamily="34" charset="0"/>
                    </a:rPr>
                    <a:t>“For </a:t>
                  </a:r>
                  <a:r>
                    <a:rPr lang="en-AU" sz="1050" dirty="0">
                      <a:cs typeface="Aparajita" pitchFamily="34" charset="0"/>
                    </a:rPr>
                    <a:t>the price, this is remarkably concentrated, with ample weight and intense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. It’s more subdued on the nose, </a:t>
                  </a:r>
                  <a:r>
                    <a:rPr lang="en-AU" sz="1050" dirty="0" smtClean="0">
                      <a:cs typeface="Aparajita" pitchFamily="34" charset="0"/>
                    </a:rPr>
                    <a:t>offering….grapefruit</a:t>
                  </a:r>
                  <a:r>
                    <a:rPr lang="en-AU" sz="1050" dirty="0">
                      <a:cs typeface="Aparajita" pitchFamily="34" charset="0"/>
                    </a:rPr>
                    <a:t>, but the citrusy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 surge forward, culminating in a long, </a:t>
                  </a:r>
                  <a:r>
                    <a:rPr lang="en-AU" sz="1050" dirty="0" err="1">
                      <a:cs typeface="Aparajita" pitchFamily="34" charset="0"/>
                    </a:rPr>
                    <a:t>grapefruity</a:t>
                  </a:r>
                  <a:r>
                    <a:rPr lang="en-AU" sz="1050" dirty="0">
                      <a:cs typeface="Aparajita" pitchFamily="34" charset="0"/>
                    </a:rPr>
                    <a:t> finish</a:t>
                  </a:r>
                  <a:r>
                    <a:rPr lang="en-AU" sz="1050" dirty="0" smtClean="0">
                      <a:cs typeface="Aparajita" pitchFamily="34" charset="0"/>
                    </a:rPr>
                    <a:t>.”</a:t>
                  </a:r>
                  <a:endParaRPr lang="en-AU" sz="700" dirty="0">
                    <a:cs typeface="Aparajita" pitchFamily="34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1300716" y="1366078"/>
                  <a:ext cx="88678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5400" b="1" dirty="0" smtClean="0">
                      <a:cs typeface="Aparajita" pitchFamily="34" charset="0"/>
                    </a:rPr>
                    <a:t>90</a:t>
                  </a:r>
                  <a:endParaRPr lang="en-US" sz="5400" b="1" dirty="0">
                    <a:cs typeface="Aparajita" pitchFamily="34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149460" y="2020579"/>
                  <a:ext cx="113654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Points</a:t>
                  </a:r>
                </a:p>
                <a:p>
                  <a:pPr algn="ctr"/>
                  <a:r>
                    <a:rPr lang="en-AU" sz="1600" b="1" dirty="0" smtClean="0">
                      <a:cs typeface="Aparajita" pitchFamily="34" charset="0"/>
                    </a:rPr>
                    <a:t>“Best Buy”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987113" y="995361"/>
                  <a:ext cx="23214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2013 </a:t>
                  </a:r>
                  <a:r>
                    <a:rPr lang="en-AU" b="1" dirty="0" smtClean="0">
                      <a:cs typeface="Aparajita" pitchFamily="34" charset="0"/>
                    </a:rPr>
                    <a:t>Sauvignon Blanc </a:t>
                  </a:r>
                </a:p>
                <a:p>
                  <a:pPr algn="ctr"/>
                  <a:r>
                    <a:rPr lang="en-AU" sz="1400" dirty="0" smtClean="0">
                      <a:cs typeface="Aparajita" pitchFamily="34" charset="0"/>
                    </a:rPr>
                    <a:t>Marlborough, New Zealand</a:t>
                  </a:r>
                  <a:endParaRPr lang="en-US" sz="1400" dirty="0">
                    <a:cs typeface="Aparajita" pitchFamily="34" charset="0"/>
                  </a:endParaRPr>
                </a:p>
              </p:txBody>
            </p:sp>
          </p:grpSp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419" t="7274" r="12733" b="10472"/>
              <a:stretch/>
            </p:blipFill>
            <p:spPr>
              <a:xfrm>
                <a:off x="2236640" y="1549656"/>
                <a:ext cx="1002235" cy="1023144"/>
              </a:xfrm>
              <a:prstGeom prst="rect">
                <a:avLst/>
              </a:prstGeom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842" b="-1"/>
              <a:stretch/>
            </p:blipFill>
            <p:spPr bwMode="auto">
              <a:xfrm>
                <a:off x="324430" y="3801929"/>
                <a:ext cx="2999392" cy="646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6" name="Picture 2" descr="http://si.wsj.net/public/resources/images/OB-CL169_winelo_D_20081001181544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483"/>
            <a:stretch/>
          </p:blipFill>
          <p:spPr bwMode="auto">
            <a:xfrm>
              <a:off x="1279761" y="2552927"/>
              <a:ext cx="1387239" cy="419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/>
          <p:cNvGrpSpPr/>
          <p:nvPr/>
        </p:nvGrpSpPr>
        <p:grpSpPr>
          <a:xfrm>
            <a:off x="3477206" y="995361"/>
            <a:ext cx="3009901" cy="3452814"/>
            <a:chOff x="314905" y="995361"/>
            <a:chExt cx="3009901" cy="3452814"/>
          </a:xfrm>
        </p:grpSpPr>
        <p:grpSp>
          <p:nvGrpSpPr>
            <p:cNvPr id="52" name="Group 51"/>
            <p:cNvGrpSpPr/>
            <p:nvPr/>
          </p:nvGrpSpPr>
          <p:grpSpPr>
            <a:xfrm>
              <a:off x="314905" y="995361"/>
              <a:ext cx="3009901" cy="3452814"/>
              <a:chOff x="314905" y="995361"/>
              <a:chExt cx="3009901" cy="3452814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430" y="1110390"/>
                <a:ext cx="894889" cy="2981278"/>
              </a:xfrm>
              <a:prstGeom prst="rect">
                <a:avLst/>
              </a:prstGeom>
            </p:spPr>
          </p:pic>
          <p:grpSp>
            <p:nvGrpSpPr>
              <p:cNvPr id="55" name="Group 54"/>
              <p:cNvGrpSpPr/>
              <p:nvPr/>
            </p:nvGrpSpPr>
            <p:grpSpPr>
              <a:xfrm>
                <a:off x="314905" y="995361"/>
                <a:ext cx="3009901" cy="3452814"/>
                <a:chOff x="314905" y="995361"/>
                <a:chExt cx="3009901" cy="3452814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314905" y="995361"/>
                  <a:ext cx="3009901" cy="3452814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149460" y="2928895"/>
                  <a:ext cx="2174362" cy="1223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AU" sz="1050" dirty="0" smtClean="0">
                      <a:cs typeface="Aparajita" pitchFamily="34" charset="0"/>
                    </a:rPr>
                    <a:t>“For </a:t>
                  </a:r>
                  <a:r>
                    <a:rPr lang="en-AU" sz="1050" dirty="0">
                      <a:cs typeface="Aparajita" pitchFamily="34" charset="0"/>
                    </a:rPr>
                    <a:t>the price, this is remarkably concentrated, with ample weight and intense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. It’s more subdued on the nose, </a:t>
                  </a:r>
                  <a:r>
                    <a:rPr lang="en-AU" sz="1050" dirty="0" smtClean="0">
                      <a:cs typeface="Aparajita" pitchFamily="34" charset="0"/>
                    </a:rPr>
                    <a:t>offering….grapefruit</a:t>
                  </a:r>
                  <a:r>
                    <a:rPr lang="en-AU" sz="1050" dirty="0">
                      <a:cs typeface="Aparajita" pitchFamily="34" charset="0"/>
                    </a:rPr>
                    <a:t>, but the citrusy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 surge forward, culminating in a long, </a:t>
                  </a:r>
                  <a:r>
                    <a:rPr lang="en-AU" sz="1050" dirty="0" err="1">
                      <a:cs typeface="Aparajita" pitchFamily="34" charset="0"/>
                    </a:rPr>
                    <a:t>grapefruity</a:t>
                  </a:r>
                  <a:r>
                    <a:rPr lang="en-AU" sz="1050" dirty="0">
                      <a:cs typeface="Aparajita" pitchFamily="34" charset="0"/>
                    </a:rPr>
                    <a:t> finish</a:t>
                  </a:r>
                  <a:r>
                    <a:rPr lang="en-AU" sz="1050" dirty="0" smtClean="0">
                      <a:cs typeface="Aparajita" pitchFamily="34" charset="0"/>
                    </a:rPr>
                    <a:t>.”</a:t>
                  </a:r>
                  <a:endParaRPr lang="en-AU" sz="700" dirty="0">
                    <a:cs typeface="Aparajita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300716" y="1366078"/>
                  <a:ext cx="88678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5400" b="1" dirty="0" smtClean="0">
                      <a:cs typeface="Aparajita" pitchFamily="34" charset="0"/>
                    </a:rPr>
                    <a:t>90</a:t>
                  </a:r>
                  <a:endParaRPr lang="en-US" sz="5400" b="1" dirty="0">
                    <a:cs typeface="Aparajita" pitchFamily="34" charset="0"/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149460" y="2020579"/>
                  <a:ext cx="113654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Points</a:t>
                  </a:r>
                </a:p>
                <a:p>
                  <a:pPr algn="ctr"/>
                  <a:r>
                    <a:rPr lang="en-AU" sz="1600" b="1" dirty="0" smtClean="0">
                      <a:cs typeface="Aparajita" pitchFamily="34" charset="0"/>
                    </a:rPr>
                    <a:t>“Best Buy”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987113" y="995361"/>
                  <a:ext cx="23214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2013 </a:t>
                  </a:r>
                  <a:r>
                    <a:rPr lang="en-AU" b="1" dirty="0" smtClean="0">
                      <a:cs typeface="Aparajita" pitchFamily="34" charset="0"/>
                    </a:rPr>
                    <a:t>Sauvignon Blanc </a:t>
                  </a:r>
                </a:p>
                <a:p>
                  <a:pPr algn="ctr"/>
                  <a:r>
                    <a:rPr lang="en-AU" sz="1400" dirty="0" smtClean="0">
                      <a:cs typeface="Aparajita" pitchFamily="34" charset="0"/>
                    </a:rPr>
                    <a:t>Marlborough, New Zealand</a:t>
                  </a:r>
                  <a:endParaRPr lang="en-US" sz="1400" dirty="0">
                    <a:cs typeface="Aparajita" pitchFamily="34" charset="0"/>
                  </a:endParaRPr>
                </a:p>
              </p:txBody>
            </p:sp>
          </p:grpSp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419" t="7274" r="12733" b="10472"/>
              <a:stretch/>
            </p:blipFill>
            <p:spPr>
              <a:xfrm>
                <a:off x="2246165" y="1549656"/>
                <a:ext cx="1002235" cy="1023144"/>
              </a:xfrm>
              <a:prstGeom prst="rect">
                <a:avLst/>
              </a:prstGeom>
            </p:spPr>
          </p:pic>
          <p:pic>
            <p:nvPicPr>
              <p:cNvPr id="57" name="Picture 6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842" b="-1"/>
              <a:stretch/>
            </p:blipFill>
            <p:spPr bwMode="auto">
              <a:xfrm>
                <a:off x="324430" y="3801929"/>
                <a:ext cx="2999392" cy="646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53" name="Picture 2" descr="http://si.wsj.net/public/resources/images/OB-CL169_winelo_D_20081001181544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483"/>
            <a:stretch/>
          </p:blipFill>
          <p:spPr bwMode="auto">
            <a:xfrm>
              <a:off x="1279761" y="2552927"/>
              <a:ext cx="1387239" cy="419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/>
          <p:cNvGrpSpPr/>
          <p:nvPr/>
        </p:nvGrpSpPr>
        <p:grpSpPr>
          <a:xfrm>
            <a:off x="324430" y="4577944"/>
            <a:ext cx="3009901" cy="3452814"/>
            <a:chOff x="314905" y="995361"/>
            <a:chExt cx="3009901" cy="3452814"/>
          </a:xfrm>
        </p:grpSpPr>
        <p:grpSp>
          <p:nvGrpSpPr>
            <p:cNvPr id="64" name="Group 63"/>
            <p:cNvGrpSpPr/>
            <p:nvPr/>
          </p:nvGrpSpPr>
          <p:grpSpPr>
            <a:xfrm>
              <a:off x="314905" y="995361"/>
              <a:ext cx="3009901" cy="3452814"/>
              <a:chOff x="314905" y="995361"/>
              <a:chExt cx="3009901" cy="3452814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430" y="1110390"/>
                <a:ext cx="894889" cy="2981278"/>
              </a:xfrm>
              <a:prstGeom prst="rect">
                <a:avLst/>
              </a:prstGeom>
            </p:spPr>
          </p:pic>
          <p:grpSp>
            <p:nvGrpSpPr>
              <p:cNvPr id="67" name="Group 66"/>
              <p:cNvGrpSpPr/>
              <p:nvPr/>
            </p:nvGrpSpPr>
            <p:grpSpPr>
              <a:xfrm>
                <a:off x="314905" y="995361"/>
                <a:ext cx="3009901" cy="3452814"/>
                <a:chOff x="314905" y="995361"/>
                <a:chExt cx="3009901" cy="3452814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314905" y="995361"/>
                  <a:ext cx="3009901" cy="3452814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149460" y="2928895"/>
                  <a:ext cx="2174362" cy="1223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AU" sz="1050" dirty="0" smtClean="0">
                      <a:cs typeface="Aparajita" pitchFamily="34" charset="0"/>
                    </a:rPr>
                    <a:t>“For </a:t>
                  </a:r>
                  <a:r>
                    <a:rPr lang="en-AU" sz="1050" dirty="0">
                      <a:cs typeface="Aparajita" pitchFamily="34" charset="0"/>
                    </a:rPr>
                    <a:t>the price, this is remarkably concentrated, with ample weight and intense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. It’s more subdued on the nose, </a:t>
                  </a:r>
                  <a:r>
                    <a:rPr lang="en-AU" sz="1050" dirty="0" smtClean="0">
                      <a:cs typeface="Aparajita" pitchFamily="34" charset="0"/>
                    </a:rPr>
                    <a:t>offering….grapefruit</a:t>
                  </a:r>
                  <a:r>
                    <a:rPr lang="en-AU" sz="1050" dirty="0">
                      <a:cs typeface="Aparajita" pitchFamily="34" charset="0"/>
                    </a:rPr>
                    <a:t>, but the citrusy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 surge forward, culminating in a long, </a:t>
                  </a:r>
                  <a:r>
                    <a:rPr lang="en-AU" sz="1050" dirty="0" err="1">
                      <a:cs typeface="Aparajita" pitchFamily="34" charset="0"/>
                    </a:rPr>
                    <a:t>grapefruity</a:t>
                  </a:r>
                  <a:r>
                    <a:rPr lang="en-AU" sz="1050" dirty="0">
                      <a:cs typeface="Aparajita" pitchFamily="34" charset="0"/>
                    </a:rPr>
                    <a:t> finish</a:t>
                  </a:r>
                  <a:r>
                    <a:rPr lang="en-AU" sz="1050" dirty="0" smtClean="0">
                      <a:cs typeface="Aparajita" pitchFamily="34" charset="0"/>
                    </a:rPr>
                    <a:t>.”</a:t>
                  </a:r>
                  <a:endParaRPr lang="en-AU" sz="700" dirty="0">
                    <a:cs typeface="Aparajit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1300716" y="1366078"/>
                  <a:ext cx="88678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5400" b="1" dirty="0" smtClean="0">
                      <a:cs typeface="Aparajita" pitchFamily="34" charset="0"/>
                    </a:rPr>
                    <a:t>90</a:t>
                  </a:r>
                  <a:endParaRPr lang="en-US" sz="5400" b="1" dirty="0">
                    <a:cs typeface="Aparajita" pitchFamily="34" charset="0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1149460" y="2020579"/>
                  <a:ext cx="113654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Points</a:t>
                  </a:r>
                </a:p>
                <a:p>
                  <a:pPr algn="ctr"/>
                  <a:r>
                    <a:rPr lang="en-AU" sz="1600" b="1" dirty="0" smtClean="0">
                      <a:cs typeface="Aparajita" pitchFamily="34" charset="0"/>
                    </a:rPr>
                    <a:t>“Best Buy”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987113" y="995361"/>
                  <a:ext cx="23214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2013 </a:t>
                  </a:r>
                  <a:r>
                    <a:rPr lang="en-AU" b="1" dirty="0" smtClean="0">
                      <a:cs typeface="Aparajita" pitchFamily="34" charset="0"/>
                    </a:rPr>
                    <a:t>Sauvignon Blanc </a:t>
                  </a:r>
                </a:p>
                <a:p>
                  <a:pPr algn="ctr"/>
                  <a:r>
                    <a:rPr lang="en-AU" sz="1400" dirty="0" smtClean="0">
                      <a:cs typeface="Aparajita" pitchFamily="34" charset="0"/>
                    </a:rPr>
                    <a:t>Marlborough, New Zealand</a:t>
                  </a:r>
                  <a:endParaRPr lang="en-US" sz="1400" dirty="0">
                    <a:cs typeface="Aparajita" pitchFamily="34" charset="0"/>
                  </a:endParaRPr>
                </a:p>
              </p:txBody>
            </p:sp>
          </p:grpSp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419" t="7274" r="12733" b="10472"/>
              <a:stretch/>
            </p:blipFill>
            <p:spPr>
              <a:xfrm>
                <a:off x="2236641" y="1580572"/>
                <a:ext cx="1002235" cy="1023144"/>
              </a:xfrm>
              <a:prstGeom prst="rect">
                <a:avLst/>
              </a:prstGeom>
            </p:spPr>
          </p:pic>
          <p:pic>
            <p:nvPicPr>
              <p:cNvPr id="71" name="Picture 6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842" b="-1"/>
              <a:stretch/>
            </p:blipFill>
            <p:spPr bwMode="auto">
              <a:xfrm>
                <a:off x="324430" y="3801929"/>
                <a:ext cx="2999392" cy="646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5" name="Picture 2" descr="http://si.wsj.net/public/resources/images/OB-CL169_winelo_D_20081001181544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483"/>
            <a:stretch/>
          </p:blipFill>
          <p:spPr bwMode="auto">
            <a:xfrm>
              <a:off x="1279761" y="2552927"/>
              <a:ext cx="1387239" cy="419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3486731" y="4577714"/>
            <a:ext cx="3009901" cy="3452814"/>
            <a:chOff x="314905" y="995361"/>
            <a:chExt cx="3009901" cy="3452814"/>
          </a:xfrm>
        </p:grpSpPr>
        <p:grpSp>
          <p:nvGrpSpPr>
            <p:cNvPr id="78" name="Group 77"/>
            <p:cNvGrpSpPr/>
            <p:nvPr/>
          </p:nvGrpSpPr>
          <p:grpSpPr>
            <a:xfrm>
              <a:off x="314905" y="995361"/>
              <a:ext cx="3009901" cy="3452814"/>
              <a:chOff x="314905" y="995361"/>
              <a:chExt cx="3009901" cy="3452814"/>
            </a:xfrm>
          </p:grpSpPr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430" y="1110390"/>
                <a:ext cx="894889" cy="2981278"/>
              </a:xfrm>
              <a:prstGeom prst="rect">
                <a:avLst/>
              </a:prstGeom>
            </p:spPr>
          </p:pic>
          <p:grpSp>
            <p:nvGrpSpPr>
              <p:cNvPr id="81" name="Group 80"/>
              <p:cNvGrpSpPr/>
              <p:nvPr/>
            </p:nvGrpSpPr>
            <p:grpSpPr>
              <a:xfrm>
                <a:off x="314905" y="995361"/>
                <a:ext cx="3009901" cy="3452814"/>
                <a:chOff x="314905" y="995361"/>
                <a:chExt cx="3009901" cy="345281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314905" y="995361"/>
                  <a:ext cx="3009901" cy="3452814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149460" y="2928895"/>
                  <a:ext cx="2174362" cy="1223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AU" sz="1050" dirty="0" smtClean="0">
                      <a:cs typeface="Aparajita" pitchFamily="34" charset="0"/>
                    </a:rPr>
                    <a:t>“For </a:t>
                  </a:r>
                  <a:r>
                    <a:rPr lang="en-AU" sz="1050" dirty="0">
                      <a:cs typeface="Aparajita" pitchFamily="34" charset="0"/>
                    </a:rPr>
                    <a:t>the price, this is remarkably concentrated, with ample weight and intense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. It’s more subdued on the nose, </a:t>
                  </a:r>
                  <a:r>
                    <a:rPr lang="en-AU" sz="1050" dirty="0" smtClean="0">
                      <a:cs typeface="Aparajita" pitchFamily="34" charset="0"/>
                    </a:rPr>
                    <a:t>offering….grapefruit</a:t>
                  </a:r>
                  <a:r>
                    <a:rPr lang="en-AU" sz="1050" dirty="0">
                      <a:cs typeface="Aparajita" pitchFamily="34" charset="0"/>
                    </a:rPr>
                    <a:t>, but the citrusy </a:t>
                  </a:r>
                  <a:r>
                    <a:rPr lang="en-AU" sz="1050" dirty="0" err="1">
                      <a:cs typeface="Aparajita" pitchFamily="34" charset="0"/>
                    </a:rPr>
                    <a:t>flavors</a:t>
                  </a:r>
                  <a:r>
                    <a:rPr lang="en-AU" sz="1050" dirty="0">
                      <a:cs typeface="Aparajita" pitchFamily="34" charset="0"/>
                    </a:rPr>
                    <a:t> surge forward, culminating in a long, </a:t>
                  </a:r>
                  <a:r>
                    <a:rPr lang="en-AU" sz="1050" dirty="0" err="1">
                      <a:cs typeface="Aparajita" pitchFamily="34" charset="0"/>
                    </a:rPr>
                    <a:t>grapefruity</a:t>
                  </a:r>
                  <a:r>
                    <a:rPr lang="en-AU" sz="1050" dirty="0">
                      <a:cs typeface="Aparajita" pitchFamily="34" charset="0"/>
                    </a:rPr>
                    <a:t> finish</a:t>
                  </a:r>
                  <a:r>
                    <a:rPr lang="en-AU" sz="1050" dirty="0" smtClean="0">
                      <a:cs typeface="Aparajita" pitchFamily="34" charset="0"/>
                    </a:rPr>
                    <a:t>.”</a:t>
                  </a:r>
                  <a:endParaRPr lang="en-AU" sz="700" dirty="0">
                    <a:cs typeface="Aparajita" pitchFamily="34" charset="0"/>
                  </a:endParaRP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1300716" y="1366078"/>
                  <a:ext cx="886781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sz="5400" b="1" dirty="0" smtClean="0">
                      <a:cs typeface="Aparajita" pitchFamily="34" charset="0"/>
                    </a:rPr>
                    <a:t>90</a:t>
                  </a:r>
                  <a:endParaRPr lang="en-US" sz="5400" b="1" dirty="0">
                    <a:cs typeface="Aparajita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1149460" y="2020579"/>
                  <a:ext cx="1136540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Points</a:t>
                  </a:r>
                </a:p>
                <a:p>
                  <a:pPr algn="ctr"/>
                  <a:r>
                    <a:rPr lang="en-AU" sz="1600" b="1" dirty="0" smtClean="0">
                      <a:cs typeface="Aparajita" pitchFamily="34" charset="0"/>
                    </a:rPr>
                    <a:t>“Best Buy”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987113" y="995361"/>
                  <a:ext cx="232146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AU" b="1" dirty="0" smtClean="0">
                      <a:cs typeface="Aparajita" pitchFamily="34" charset="0"/>
                    </a:rPr>
                    <a:t>2013 </a:t>
                  </a:r>
                  <a:r>
                    <a:rPr lang="en-AU" b="1" dirty="0" smtClean="0">
                      <a:cs typeface="Aparajita" pitchFamily="34" charset="0"/>
                    </a:rPr>
                    <a:t>Sauvignon Blanc </a:t>
                  </a:r>
                </a:p>
                <a:p>
                  <a:pPr algn="ctr"/>
                  <a:r>
                    <a:rPr lang="en-AU" sz="1400" dirty="0" smtClean="0">
                      <a:cs typeface="Aparajita" pitchFamily="34" charset="0"/>
                    </a:rPr>
                    <a:t>Marlborough, New Zealand</a:t>
                  </a:r>
                  <a:endParaRPr lang="en-US" sz="1400" dirty="0">
                    <a:cs typeface="Aparajita" pitchFamily="34" charset="0"/>
                  </a:endParaRPr>
                </a:p>
              </p:txBody>
            </p:sp>
          </p:grpSp>
          <p:pic>
            <p:nvPicPr>
              <p:cNvPr id="82" name="Picture 8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419" t="7274" r="12733" b="10472"/>
              <a:stretch/>
            </p:blipFill>
            <p:spPr>
              <a:xfrm>
                <a:off x="2236641" y="1580366"/>
                <a:ext cx="1002235" cy="1023144"/>
              </a:xfrm>
              <a:prstGeom prst="rect">
                <a:avLst/>
              </a:prstGeom>
            </p:spPr>
          </p:pic>
          <p:pic>
            <p:nvPicPr>
              <p:cNvPr id="83" name="Picture 6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842" b="-1"/>
              <a:stretch/>
            </p:blipFill>
            <p:spPr bwMode="auto">
              <a:xfrm>
                <a:off x="324430" y="3801929"/>
                <a:ext cx="2999392" cy="646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9" name="Picture 2" descr="http://si.wsj.net/public/resources/images/OB-CL169_winelo_D_20081001181544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483"/>
            <a:stretch/>
          </p:blipFill>
          <p:spPr bwMode="auto">
            <a:xfrm>
              <a:off x="1279761" y="2552927"/>
              <a:ext cx="1387239" cy="419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yle Template vert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Argyle Template vertical</Template>
  <TotalTime>1132</TotalTime>
  <Words>224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Argyle Template vertical</vt:lpstr>
      <vt:lpstr>PowerPoint Presentation</vt:lpstr>
    </vt:vector>
  </TitlesOfParts>
  <Company>Lion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 Katchor</dc:creator>
  <cp:lastModifiedBy>Monique Katchor</cp:lastModifiedBy>
  <cp:revision>35</cp:revision>
  <cp:lastPrinted>2012-04-13T00:23:36Z</cp:lastPrinted>
  <dcterms:created xsi:type="dcterms:W3CDTF">2012-04-10T22:51:24Z</dcterms:created>
  <dcterms:modified xsi:type="dcterms:W3CDTF">2014-05-14T19:44:09Z</dcterms:modified>
</cp:coreProperties>
</file>